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85" r:id="rId1"/>
  </p:sldMasterIdLst>
  <p:notesMasterIdLst>
    <p:notesMasterId r:id="rId15"/>
  </p:notesMasterIdLst>
  <p:sldIdLst>
    <p:sldId id="256" r:id="rId2"/>
    <p:sldId id="266" r:id="rId3"/>
    <p:sldId id="265" r:id="rId4"/>
    <p:sldId id="257" r:id="rId5"/>
    <p:sldId id="259" r:id="rId6"/>
    <p:sldId id="260" r:id="rId7"/>
    <p:sldId id="267" r:id="rId8"/>
    <p:sldId id="268" r:id="rId9"/>
    <p:sldId id="269" r:id="rId10"/>
    <p:sldId id="270" r:id="rId11"/>
    <p:sldId id="262" r:id="rId12"/>
    <p:sldId id="263" r:id="rId13"/>
    <p:sldId id="264"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694"/>
  </p:normalViewPr>
  <p:slideViewPr>
    <p:cSldViewPr snapToGrid="0" snapToObjects="1">
      <p:cViewPr varScale="1">
        <p:scale>
          <a:sx n="63" d="100"/>
          <a:sy n="63" d="100"/>
        </p:scale>
        <p:origin x="780"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F8C57E3-E9BC-524F-91E1-6C3F953D319A}" type="datetimeFigureOut">
              <a:rPr lang="en-US" smtClean="0"/>
              <a:t>3/25/2019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F362D65-FCDE-9745-A014-7679CADD38A7}" type="slidenum">
              <a:rPr lang="en-US" smtClean="0"/>
              <a:t>‹#›</a:t>
            </a:fld>
            <a:endParaRPr lang="en-US"/>
          </a:p>
        </p:txBody>
      </p:sp>
    </p:spTree>
    <p:extLst>
      <p:ext uri="{BB962C8B-B14F-4D97-AF65-F5344CB8AC3E}">
        <p14:creationId xmlns:p14="http://schemas.microsoft.com/office/powerpoint/2010/main" val="3445011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362D65-FCDE-9745-A014-7679CADD38A7}" type="slidenum">
              <a:rPr lang="en-US" smtClean="0"/>
              <a:t>1</a:t>
            </a:fld>
            <a:endParaRPr lang="en-US"/>
          </a:p>
        </p:txBody>
      </p:sp>
    </p:spTree>
    <p:extLst>
      <p:ext uri="{BB962C8B-B14F-4D97-AF65-F5344CB8AC3E}">
        <p14:creationId xmlns:p14="http://schemas.microsoft.com/office/powerpoint/2010/main" val="25700285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1" name="Freeform 6"/>
          <p:cNvSpPr/>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10001" y="1449147"/>
            <a:ext cx="10572000" cy="2971051"/>
          </a:xfrm>
        </p:spPr>
        <p:txBody>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810001" y="5280847"/>
            <a:ext cx="10572000" cy="434974"/>
          </a:xfrm>
        </p:spPr>
        <p:txBody>
          <a:bodyPr anchor="t"/>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C993B4D-B32F-4442-BCCB-45A496D23A81}" type="datetimeFigureOut">
              <a:rPr lang="en-US" smtClean="0"/>
              <a:t>3/25/2019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4EA894-C61F-5E4A-963D-606148AC11DA}" type="slidenum">
              <a:rPr lang="en-US" smtClean="0"/>
              <a:t>‹#›</a:t>
            </a:fld>
            <a:endParaRPr lang="en-US"/>
          </a:p>
        </p:txBody>
      </p:sp>
    </p:spTree>
    <p:extLst>
      <p:ext uri="{BB962C8B-B14F-4D97-AF65-F5344CB8AC3E}">
        <p14:creationId xmlns:p14="http://schemas.microsoft.com/office/powerpoint/2010/main" val="19684741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0000" y="4800600"/>
            <a:ext cx="10561418" cy="566738"/>
          </a:xfrm>
        </p:spPr>
        <p:txBody>
          <a:bodyPr anchor="b">
            <a:normAutofit/>
          </a:bodyPr>
          <a:lstStyle>
            <a:lvl1pPr algn="l">
              <a:defRPr sz="2400" b="0"/>
            </a:lvl1pPr>
          </a:lstStyle>
          <a:p>
            <a:r>
              <a:rPr lang="en-US"/>
              <a:t>Click to edit Master title style</a:t>
            </a:r>
            <a:endParaRPr lang="en-US" dirty="0"/>
          </a:p>
        </p:txBody>
      </p:sp>
      <p:sp>
        <p:nvSpPr>
          <p:cNvPr id="15" name="Picture Placeholder 14"/>
          <p:cNvSpPr>
            <a:spLocks noGrp="1" noChangeAspect="1"/>
          </p:cNvSpPr>
          <p:nvPr>
            <p:ph type="pic" sz="quarter" idx="13"/>
          </p:nvPr>
        </p:nvSpPr>
        <p:spPr bwMode="auto">
          <a:xfrm>
            <a:off x="0" y="0"/>
            <a:ext cx="12192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1600"/>
            </a:lvl1pPr>
          </a:lstStyle>
          <a:p>
            <a:r>
              <a:rPr lang="en-US"/>
              <a:t>Click icon to add picture</a:t>
            </a:r>
            <a:endParaRPr lang="en-US" dirty="0"/>
          </a:p>
        </p:txBody>
      </p:sp>
      <p:sp>
        <p:nvSpPr>
          <p:cNvPr id="4" name="Text Placeholder 3"/>
          <p:cNvSpPr>
            <a:spLocks noGrp="1"/>
          </p:cNvSpPr>
          <p:nvPr>
            <p:ph type="body" sz="half" idx="2"/>
          </p:nvPr>
        </p:nvSpPr>
        <p:spPr>
          <a:xfrm>
            <a:off x="810000" y="5367338"/>
            <a:ext cx="10561418"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C993B4D-B32F-4442-BCCB-45A496D23A81}" type="datetimeFigureOut">
              <a:rPr lang="en-US" smtClean="0"/>
              <a:t>3/25/2019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A4EA894-C61F-5E4A-963D-606148AC11DA}" type="slidenum">
              <a:rPr lang="en-US" smtClean="0"/>
              <a:t>‹#›</a:t>
            </a:fld>
            <a:endParaRPr lang="en-US"/>
          </a:p>
        </p:txBody>
      </p:sp>
    </p:spTree>
    <p:extLst>
      <p:ext uri="{BB962C8B-B14F-4D97-AF65-F5344CB8AC3E}">
        <p14:creationId xmlns:p14="http://schemas.microsoft.com/office/powerpoint/2010/main" val="26828312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8" name="Freeform 6"/>
          <p:cNvSpPr>
            <a:spLocks noChangeAspect="1"/>
          </p:cNvSpPr>
          <p:nvPr/>
        </p:nvSpPr>
        <p:spPr bwMode="auto">
          <a:xfrm>
            <a:off x="631697" y="1081456"/>
            <a:ext cx="6332416"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50985" y="1238502"/>
            <a:ext cx="5893840" cy="2645912"/>
          </a:xfrm>
        </p:spPr>
        <p:txBody>
          <a:bodyPr anchor="b"/>
          <a:lstStyle>
            <a:lvl1pPr algn="l">
              <a:defRPr sz="4200" b="1" cap="none"/>
            </a:lvl1pPr>
          </a:lstStyle>
          <a:p>
            <a:r>
              <a:rPr lang="en-US"/>
              <a:t>Click to edit Master title style</a:t>
            </a:r>
            <a:endParaRPr lang="en-US" dirty="0"/>
          </a:p>
        </p:txBody>
      </p:sp>
      <p:sp>
        <p:nvSpPr>
          <p:cNvPr id="3" name="Text Placeholder 2"/>
          <p:cNvSpPr>
            <a:spLocks noGrp="1"/>
          </p:cNvSpPr>
          <p:nvPr>
            <p:ph type="body" idx="1"/>
          </p:nvPr>
        </p:nvSpPr>
        <p:spPr>
          <a:xfrm>
            <a:off x="853190" y="4443680"/>
            <a:ext cx="5891636" cy="713241"/>
          </a:xfrm>
        </p:spPr>
        <p:txBody>
          <a:bodyPr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9" name="Text Placeholder 5"/>
          <p:cNvSpPr>
            <a:spLocks noGrp="1"/>
          </p:cNvSpPr>
          <p:nvPr>
            <p:ph type="body" sz="quarter" idx="16"/>
          </p:nvPr>
        </p:nvSpPr>
        <p:spPr>
          <a:xfrm>
            <a:off x="7574642" y="1081456"/>
            <a:ext cx="3810001" cy="4075465"/>
          </a:xfrm>
        </p:spPr>
        <p:txBody>
          <a:bodyPr anchor="t"/>
          <a:lstStyle>
            <a:lvl1pPr marL="0" indent="0">
              <a:buFontTx/>
              <a:buNone/>
              <a:defRPr/>
            </a:lvl1pPr>
          </a:lstStyle>
          <a:p>
            <a:pPr lvl="0"/>
            <a:r>
              <a:rPr lang="en-US"/>
              <a:t>Click to edit Master text styles</a:t>
            </a:r>
          </a:p>
        </p:txBody>
      </p:sp>
      <p:sp>
        <p:nvSpPr>
          <p:cNvPr id="4" name="Date Placeholder 3"/>
          <p:cNvSpPr>
            <a:spLocks noGrp="1"/>
          </p:cNvSpPr>
          <p:nvPr>
            <p:ph type="dt" sz="half" idx="10"/>
          </p:nvPr>
        </p:nvSpPr>
        <p:spPr/>
        <p:txBody>
          <a:bodyPr/>
          <a:lstStyle/>
          <a:p>
            <a:fld id="{4C993B4D-B32F-4442-BCCB-45A496D23A81}" type="datetimeFigureOut">
              <a:rPr lang="en-US" smtClean="0"/>
              <a:t>3/25/2019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4EA894-C61F-5E4A-963D-606148AC11DA}" type="slidenum">
              <a:rPr lang="en-US" smtClean="0"/>
              <a:t>‹#›</a:t>
            </a:fld>
            <a:endParaRPr lang="en-US"/>
          </a:p>
        </p:txBody>
      </p:sp>
    </p:spTree>
    <p:extLst>
      <p:ext uri="{BB962C8B-B14F-4D97-AF65-F5344CB8AC3E}">
        <p14:creationId xmlns:p14="http://schemas.microsoft.com/office/powerpoint/2010/main" val="32300847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9" name="Freeform 6"/>
          <p:cNvSpPr>
            <a:spLocks noChangeAspect="1"/>
          </p:cNvSpPr>
          <p:nvPr/>
        </p:nvSpPr>
        <p:spPr bwMode="auto">
          <a:xfrm>
            <a:off x="1140884" y="2286585"/>
            <a:ext cx="4895115"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357089" y="2435957"/>
            <a:ext cx="4382521" cy="2007789"/>
          </a:xfrm>
        </p:spPr>
        <p:txBody>
          <a:bodyPr/>
          <a:lstStyle>
            <a:lvl1pPr>
              <a:defRPr sz="3200"/>
            </a:lvl1pPr>
          </a:lstStyle>
          <a:p>
            <a:r>
              <a:rPr lang="en-US"/>
              <a:t>Click to edit Master title style</a:t>
            </a:r>
            <a:endParaRPr lang="en-US" dirty="0"/>
          </a:p>
        </p:txBody>
      </p:sp>
      <p:sp>
        <p:nvSpPr>
          <p:cNvPr id="6" name="Text Placeholder 5"/>
          <p:cNvSpPr>
            <a:spLocks noGrp="1"/>
          </p:cNvSpPr>
          <p:nvPr>
            <p:ph type="body" sz="quarter" idx="16"/>
          </p:nvPr>
        </p:nvSpPr>
        <p:spPr>
          <a:xfrm>
            <a:off x="6156000" y="2286000"/>
            <a:ext cx="4880300" cy="2295525"/>
          </a:xfrm>
        </p:spPr>
        <p:txBody>
          <a:bodyPr anchor="t"/>
          <a:lstStyle>
            <a:lvl1pPr marL="0" indent="0">
              <a:buFontTx/>
              <a:buNone/>
              <a:defRPr/>
            </a:lvl1pPr>
          </a:lstStyle>
          <a:p>
            <a:pPr lvl="0"/>
            <a:r>
              <a:rPr lang="en-US"/>
              <a:t>Click to edit Master text styles</a:t>
            </a:r>
          </a:p>
        </p:txBody>
      </p:sp>
      <p:sp>
        <p:nvSpPr>
          <p:cNvPr id="2" name="Date Placeholder 1"/>
          <p:cNvSpPr>
            <a:spLocks noGrp="1"/>
          </p:cNvSpPr>
          <p:nvPr>
            <p:ph type="dt" sz="half" idx="10"/>
          </p:nvPr>
        </p:nvSpPr>
        <p:spPr/>
        <p:txBody>
          <a:bodyPr/>
          <a:lstStyle/>
          <a:p>
            <a:fld id="{4C993B4D-B32F-4442-BCCB-45A496D23A81}" type="datetimeFigureOut">
              <a:rPr lang="en-US" smtClean="0"/>
              <a:t>3/25/2019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A4EA894-C61F-5E4A-963D-606148AC11DA}" type="slidenum">
              <a:rPr lang="en-US" smtClean="0"/>
              <a:t>‹#›</a:t>
            </a:fld>
            <a:endParaRPr lang="en-US"/>
          </a:p>
        </p:txBody>
      </p:sp>
    </p:spTree>
    <p:extLst>
      <p:ext uri="{BB962C8B-B14F-4D97-AF65-F5344CB8AC3E}">
        <p14:creationId xmlns:p14="http://schemas.microsoft.com/office/powerpoint/2010/main" val="157778206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C993B4D-B32F-4442-BCCB-45A496D23A81}" type="datetimeFigureOut">
              <a:rPr lang="en-US" smtClean="0"/>
              <a:t>3/25/2019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4EA894-C61F-5E4A-963D-606148AC11DA}" type="slidenum">
              <a:rPr lang="en-US" smtClean="0"/>
              <a:t>‹#›</a:t>
            </a:fld>
            <a:endParaRPr lang="en-US"/>
          </a:p>
        </p:txBody>
      </p:sp>
    </p:spTree>
    <p:extLst>
      <p:ext uri="{BB962C8B-B14F-4D97-AF65-F5344CB8AC3E}">
        <p14:creationId xmlns:p14="http://schemas.microsoft.com/office/powerpoint/2010/main" val="251550961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2" name="Freeform 6"/>
          <p:cNvSpPr>
            <a:spLocks noChangeAspect="1"/>
          </p:cNvSpPr>
          <p:nvPr/>
        </p:nvSpPr>
        <p:spPr bwMode="auto">
          <a:xfrm>
            <a:off x="7669651" y="446089"/>
            <a:ext cx="4522349" cy="5414962"/>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183540" y="586171"/>
            <a:ext cx="2494791" cy="51347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10001" y="446089"/>
            <a:ext cx="6611540" cy="5414962"/>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C993B4D-B32F-4442-BCCB-45A496D23A81}" type="datetimeFigureOut">
              <a:rPr lang="en-US" smtClean="0"/>
              <a:t>3/25/2019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4EA894-C61F-5E4A-963D-606148AC11DA}" type="slidenum">
              <a:rPr lang="en-US" smtClean="0"/>
              <a:t>‹#›</a:t>
            </a:fld>
            <a:endParaRPr lang="en-US"/>
          </a:p>
        </p:txBody>
      </p:sp>
    </p:spTree>
    <p:extLst>
      <p:ext uri="{BB962C8B-B14F-4D97-AF65-F5344CB8AC3E}">
        <p14:creationId xmlns:p14="http://schemas.microsoft.com/office/powerpoint/2010/main" val="15118647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1"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447188"/>
            <a:ext cx="10571998" cy="970450"/>
          </a:xfrm>
        </p:spPr>
        <p:txBody>
          <a:bodyPr/>
          <a:lstStyle/>
          <a:p>
            <a:r>
              <a:rPr lang="en-US"/>
              <a:t>Click to edit Master title style</a:t>
            </a:r>
            <a:endParaRPr lang="en-US" dirty="0"/>
          </a:p>
        </p:txBody>
      </p:sp>
      <p:sp>
        <p:nvSpPr>
          <p:cNvPr id="3" name="Content Placeholder 2"/>
          <p:cNvSpPr>
            <a:spLocks noGrp="1"/>
          </p:cNvSpPr>
          <p:nvPr>
            <p:ph idx="1"/>
          </p:nvPr>
        </p:nvSpPr>
        <p:spPr>
          <a:xfrm>
            <a:off x="818712" y="2222287"/>
            <a:ext cx="10554574" cy="36365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C993B4D-B32F-4442-BCCB-45A496D23A81}" type="datetimeFigureOut">
              <a:rPr lang="en-US" smtClean="0"/>
              <a:t>3/25/2019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4EA894-C61F-5E4A-963D-606148AC11DA}" type="slidenum">
              <a:rPr lang="en-US" smtClean="0"/>
              <a:t>‹#›</a:t>
            </a:fld>
            <a:endParaRPr lang="en-US"/>
          </a:p>
        </p:txBody>
      </p:sp>
    </p:spTree>
    <p:extLst>
      <p:ext uri="{BB962C8B-B14F-4D97-AF65-F5344CB8AC3E}">
        <p14:creationId xmlns:p14="http://schemas.microsoft.com/office/powerpoint/2010/main" val="28903151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 name="Freeform 7"/>
          <p:cNvSpPr/>
          <p:nvPr/>
        </p:nvSpPr>
        <p:spPr bwMode="auto">
          <a:xfrm>
            <a:off x="0" y="1"/>
            <a:ext cx="12192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2951396"/>
            <a:ext cx="10561418" cy="1468800"/>
          </a:xfrm>
        </p:spPr>
        <p:txBody>
          <a:bodyPr anchor="b"/>
          <a:lstStyle>
            <a:lvl1pPr algn="r">
              <a:defRPr sz="4800" b="1" cap="none"/>
            </a:lvl1pPr>
          </a:lstStyle>
          <a:p>
            <a:r>
              <a:rPr lang="en-US"/>
              <a:t>Click to edit Master title style</a:t>
            </a:r>
            <a:endParaRPr lang="en-US" dirty="0"/>
          </a:p>
        </p:txBody>
      </p:sp>
      <p:sp>
        <p:nvSpPr>
          <p:cNvPr id="3" name="Text Placeholder 2"/>
          <p:cNvSpPr>
            <a:spLocks noGrp="1"/>
          </p:cNvSpPr>
          <p:nvPr>
            <p:ph type="body" idx="1"/>
          </p:nvPr>
        </p:nvSpPr>
        <p:spPr>
          <a:xfrm>
            <a:off x="810000" y="5281201"/>
            <a:ext cx="10561418" cy="433955"/>
          </a:xfrm>
        </p:spPr>
        <p:txBody>
          <a:bodyPr anchor="t">
            <a:no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C993B4D-B32F-4442-BCCB-45A496D23A81}" type="datetimeFigureOut">
              <a:rPr lang="en-US" smtClean="0"/>
              <a:t>3/25/2019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4EA894-C61F-5E4A-963D-606148AC11DA}" type="slidenum">
              <a:rPr lang="en-US" smtClean="0"/>
              <a:t>‹#›</a:t>
            </a:fld>
            <a:endParaRPr lang="en-US"/>
          </a:p>
        </p:txBody>
      </p:sp>
    </p:spTree>
    <p:extLst>
      <p:ext uri="{BB962C8B-B14F-4D97-AF65-F5344CB8AC3E}">
        <p14:creationId xmlns:p14="http://schemas.microsoft.com/office/powerpoint/2010/main" val="9481188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18712" y="2222287"/>
            <a:ext cx="5185873" cy="363876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7415" y="2222287"/>
            <a:ext cx="5194583" cy="363876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C993B4D-B32F-4442-BCCB-45A496D23A81}" type="datetimeFigureOut">
              <a:rPr lang="en-US" smtClean="0"/>
              <a:t>3/25/2019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A4EA894-C61F-5E4A-963D-606148AC11DA}" type="slidenum">
              <a:rPr lang="en-US" smtClean="0"/>
              <a:t>‹#›</a:t>
            </a:fld>
            <a:endParaRPr lang="en-US"/>
          </a:p>
        </p:txBody>
      </p:sp>
    </p:spTree>
    <p:extLst>
      <p:ext uri="{BB962C8B-B14F-4D97-AF65-F5344CB8AC3E}">
        <p14:creationId xmlns:p14="http://schemas.microsoft.com/office/powerpoint/2010/main" val="17739397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814728" y="2174875"/>
            <a:ext cx="5189857"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14729" y="2751138"/>
            <a:ext cx="5189856" cy="3109913"/>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7415" y="2174875"/>
            <a:ext cx="5194583"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7415" y="2751138"/>
            <a:ext cx="5194583" cy="3109913"/>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C993B4D-B32F-4442-BCCB-45A496D23A81}" type="datetimeFigureOut">
              <a:rPr lang="en-US" smtClean="0"/>
              <a:t>3/25/2019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A4EA894-C61F-5E4A-963D-606148AC11DA}" type="slidenum">
              <a:rPr lang="en-US" smtClean="0"/>
              <a:t>‹#›</a:t>
            </a:fld>
            <a:endParaRPr lang="en-US"/>
          </a:p>
        </p:txBody>
      </p:sp>
    </p:spTree>
    <p:extLst>
      <p:ext uri="{BB962C8B-B14F-4D97-AF65-F5344CB8AC3E}">
        <p14:creationId xmlns:p14="http://schemas.microsoft.com/office/powerpoint/2010/main" val="15634281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C993B4D-B32F-4442-BCCB-45A496D23A81}" type="datetimeFigureOut">
              <a:rPr lang="en-US" smtClean="0"/>
              <a:t>3/25/2019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A4EA894-C61F-5E4A-963D-606148AC11DA}" type="slidenum">
              <a:rPr lang="en-US" smtClean="0"/>
              <a:t>‹#›</a:t>
            </a:fld>
            <a:endParaRPr lang="en-US"/>
          </a:p>
        </p:txBody>
      </p:sp>
    </p:spTree>
    <p:extLst>
      <p:ext uri="{BB962C8B-B14F-4D97-AF65-F5344CB8AC3E}">
        <p14:creationId xmlns:p14="http://schemas.microsoft.com/office/powerpoint/2010/main" val="28594484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C993B4D-B32F-4442-BCCB-45A496D23A81}" type="datetimeFigureOut">
              <a:rPr lang="en-US" smtClean="0"/>
              <a:t>3/25/2019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A4EA894-C61F-5E4A-963D-606148AC11DA}" type="slidenum">
              <a:rPr lang="en-US" smtClean="0"/>
              <a:t>‹#›</a:t>
            </a:fld>
            <a:endParaRPr lang="en-US"/>
          </a:p>
        </p:txBody>
      </p:sp>
    </p:spTree>
    <p:extLst>
      <p:ext uri="{BB962C8B-B14F-4D97-AF65-F5344CB8AC3E}">
        <p14:creationId xmlns:p14="http://schemas.microsoft.com/office/powerpoint/2010/main" val="38592011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2" name="Freeform 6"/>
          <p:cNvSpPr>
            <a:spLocks noChangeAspect="1"/>
          </p:cNvSpPr>
          <p:nvPr/>
        </p:nvSpPr>
        <p:spPr bwMode="auto">
          <a:xfrm>
            <a:off x="1073151" y="446087"/>
            <a:ext cx="3547533" cy="1814651"/>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073151" y="446088"/>
            <a:ext cx="3547533" cy="1618396"/>
          </a:xfrm>
        </p:spPr>
        <p:txBody>
          <a:bodyPr anchor="b"/>
          <a:lstStyle>
            <a:lvl1pPr algn="l">
              <a:defRPr sz="2000" b="1"/>
            </a:lvl1pPr>
          </a:lstStyle>
          <a:p>
            <a:r>
              <a:rPr lang="en-US"/>
              <a:t>Click to edit Master title style</a:t>
            </a:r>
            <a:endParaRPr lang="en-US" dirty="0"/>
          </a:p>
        </p:txBody>
      </p:sp>
      <p:sp>
        <p:nvSpPr>
          <p:cNvPr id="3" name="Content Placeholder 2"/>
          <p:cNvSpPr>
            <a:spLocks noGrp="1"/>
          </p:cNvSpPr>
          <p:nvPr>
            <p:ph idx="1"/>
          </p:nvPr>
        </p:nvSpPr>
        <p:spPr>
          <a:xfrm>
            <a:off x="4855633" y="446088"/>
            <a:ext cx="6252633" cy="541496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73151" y="2260738"/>
            <a:ext cx="3547533" cy="36003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C993B4D-B32F-4442-BCCB-45A496D23A81}" type="datetimeFigureOut">
              <a:rPr lang="en-US" smtClean="0"/>
              <a:t>3/25/2019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A4EA894-C61F-5E4A-963D-606148AC11DA}" type="slidenum">
              <a:rPr lang="en-US" smtClean="0"/>
              <a:t>‹#›</a:t>
            </a:fld>
            <a:endParaRPr lang="en-US"/>
          </a:p>
        </p:txBody>
      </p:sp>
    </p:spTree>
    <p:extLst>
      <p:ext uri="{BB962C8B-B14F-4D97-AF65-F5344CB8AC3E}">
        <p14:creationId xmlns:p14="http://schemas.microsoft.com/office/powerpoint/2010/main" val="16219706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4728" y="727522"/>
            <a:ext cx="4852988" cy="1617163"/>
          </a:xfrm>
        </p:spPr>
        <p:txBody>
          <a:bodyPr anchor="b">
            <a:normAutofit/>
          </a:bodyPr>
          <a:lstStyle>
            <a:lvl1pPr algn="l">
              <a:defRPr sz="2400" b="0"/>
            </a:lvl1pPr>
          </a:lstStyle>
          <a:p>
            <a:r>
              <a:rPr lang="en-US"/>
              <a:t>Click to edit Master title style</a:t>
            </a:r>
            <a:endParaRPr lang="en-US" dirty="0"/>
          </a:p>
        </p:txBody>
      </p:sp>
      <p:sp>
        <p:nvSpPr>
          <p:cNvPr id="9" name="Picture Placeholder 11"/>
          <p:cNvSpPr>
            <a:spLocks noGrp="1" noChangeAspect="1"/>
          </p:cNvSpPr>
          <p:nvPr>
            <p:ph type="pic" sz="quarter" idx="13"/>
          </p:nvPr>
        </p:nvSpPr>
        <p:spPr bwMode="auto">
          <a:xfrm>
            <a:off x="6098117" y="0"/>
            <a:ext cx="6093883" cy="68580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headEnd/>
            <a:tailEnd/>
          </a:ln>
          <a:effectLst/>
        </p:spPr>
        <p:txBody>
          <a:bodyPr wrap="square" numCol="1" anchor="t" anchorCtr="0" compatLnSpc="1">
            <a:prstTxWarp prst="textNoShape">
              <a:avLst/>
            </a:prstTxWarp>
            <a:normAutofit/>
          </a:bodyPr>
          <a:lstStyle>
            <a:lvl1pPr algn="ctr">
              <a:buFontTx/>
              <a:buNone/>
              <a:defRPr sz="1400"/>
            </a:lvl1pPr>
          </a:lstStyle>
          <a:p>
            <a:r>
              <a:rPr lang="en-US"/>
              <a:t>Click icon to add picture</a:t>
            </a:r>
            <a:endParaRPr lang="en-US" dirty="0"/>
          </a:p>
        </p:txBody>
      </p:sp>
      <p:sp>
        <p:nvSpPr>
          <p:cNvPr id="4" name="Text Placeholder 3"/>
          <p:cNvSpPr>
            <a:spLocks noGrp="1"/>
          </p:cNvSpPr>
          <p:nvPr>
            <p:ph type="body" sz="half" idx="2"/>
          </p:nvPr>
        </p:nvSpPr>
        <p:spPr>
          <a:xfrm>
            <a:off x="814728" y="2344684"/>
            <a:ext cx="4852988" cy="3516365"/>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3885810" y="6041362"/>
            <a:ext cx="976879" cy="365125"/>
          </a:xfrm>
        </p:spPr>
        <p:txBody>
          <a:bodyPr/>
          <a:lstStyle/>
          <a:p>
            <a:fld id="{4C993B4D-B32F-4442-BCCB-45A496D23A81}" type="datetimeFigureOut">
              <a:rPr lang="en-US" smtClean="0"/>
              <a:t>3/25/2019</a:t>
            </a:fld>
            <a:endParaRPr lang="en-US"/>
          </a:p>
        </p:txBody>
      </p:sp>
      <p:sp>
        <p:nvSpPr>
          <p:cNvPr id="6" name="Footer Placeholder 5"/>
          <p:cNvSpPr>
            <a:spLocks noGrp="1"/>
          </p:cNvSpPr>
          <p:nvPr>
            <p:ph type="ftr" sz="quarter" idx="11"/>
          </p:nvPr>
        </p:nvSpPr>
        <p:spPr>
          <a:xfrm>
            <a:off x="590396" y="6041362"/>
            <a:ext cx="3295413" cy="365125"/>
          </a:xfrm>
        </p:spPr>
        <p:txBody>
          <a:bodyPr/>
          <a:lstStyle/>
          <a:p>
            <a:endParaRPr lang="en-US"/>
          </a:p>
        </p:txBody>
      </p:sp>
      <p:sp>
        <p:nvSpPr>
          <p:cNvPr id="7" name="Slide Number Placeholder 6"/>
          <p:cNvSpPr>
            <a:spLocks noGrp="1"/>
          </p:cNvSpPr>
          <p:nvPr>
            <p:ph type="sldNum" sz="quarter" idx="12"/>
          </p:nvPr>
        </p:nvSpPr>
        <p:spPr>
          <a:xfrm>
            <a:off x="4862689" y="5915888"/>
            <a:ext cx="1062155" cy="490599"/>
          </a:xfrm>
        </p:spPr>
        <p:txBody>
          <a:bodyPr/>
          <a:lstStyle/>
          <a:p>
            <a:fld id="{1A4EA894-C61F-5E4A-963D-606148AC11DA}" type="slidenum">
              <a:rPr lang="en-US" smtClean="0"/>
              <a:t>‹#›</a:t>
            </a:fld>
            <a:endParaRPr lang="en-US"/>
          </a:p>
        </p:txBody>
      </p:sp>
    </p:spTree>
    <p:extLst>
      <p:ext uri="{BB962C8B-B14F-4D97-AF65-F5344CB8AC3E}">
        <p14:creationId xmlns:p14="http://schemas.microsoft.com/office/powerpoint/2010/main" val="21016916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0000" y="447188"/>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en-US"/>
              <a:t>Click to edit Master title style</a:t>
            </a:r>
            <a:endParaRPr lang="en-US" dirty="0"/>
          </a:p>
        </p:txBody>
      </p:sp>
      <p:sp>
        <p:nvSpPr>
          <p:cNvPr id="3" name="Text Placeholder 2"/>
          <p:cNvSpPr>
            <a:spLocks noGrp="1"/>
          </p:cNvSpPr>
          <p:nvPr>
            <p:ph type="body" idx="1"/>
          </p:nvPr>
        </p:nvSpPr>
        <p:spPr>
          <a:xfrm>
            <a:off x="810000" y="2184401"/>
            <a:ext cx="10563285" cy="3674397"/>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451514" y="6041362"/>
            <a:ext cx="8644320" cy="365125"/>
          </a:xfrm>
          <a:prstGeom prst="rect">
            <a:avLst/>
          </a:prstGeom>
        </p:spPr>
        <p:txBody>
          <a:bodyPr vert="horz" lIns="91440" tIns="45720" rIns="91440" bIns="45720" rtlCol="0" anchor="b"/>
          <a:lstStyle>
            <a:lvl1pPr algn="l">
              <a:defRPr sz="900">
                <a:solidFill>
                  <a:schemeClr val="tx1"/>
                </a:solidFill>
              </a:defRPr>
            </a:lvl1pPr>
          </a:lstStyle>
          <a:p>
            <a:endParaRPr lang="en-US"/>
          </a:p>
        </p:txBody>
      </p:sp>
      <p:sp>
        <p:nvSpPr>
          <p:cNvPr id="4" name="Date Placeholder 3"/>
          <p:cNvSpPr>
            <a:spLocks noGrp="1"/>
          </p:cNvSpPr>
          <p:nvPr>
            <p:ph type="dt" sz="half" idx="2"/>
          </p:nvPr>
        </p:nvSpPr>
        <p:spPr>
          <a:xfrm>
            <a:off x="9334626" y="6041362"/>
            <a:ext cx="1343706" cy="365125"/>
          </a:xfrm>
          <a:prstGeom prst="rect">
            <a:avLst/>
          </a:prstGeom>
        </p:spPr>
        <p:txBody>
          <a:bodyPr vert="horz" lIns="91440" tIns="45720" rIns="91440" bIns="45720" rtlCol="0" anchor="b"/>
          <a:lstStyle>
            <a:lvl1pPr algn="r">
              <a:defRPr sz="900">
                <a:solidFill>
                  <a:schemeClr val="tx1"/>
                </a:solidFill>
              </a:defRPr>
            </a:lvl1pPr>
          </a:lstStyle>
          <a:p>
            <a:fld id="{4C993B4D-B32F-4442-BCCB-45A496D23A81}" type="datetimeFigureOut">
              <a:rPr lang="en-US" smtClean="0"/>
              <a:t>3/25/2019</a:t>
            </a:fld>
            <a:endParaRPr lang="en-US"/>
          </a:p>
        </p:txBody>
      </p:sp>
      <p:sp>
        <p:nvSpPr>
          <p:cNvPr id="6" name="Slide Number Placeholder 5"/>
          <p:cNvSpPr>
            <a:spLocks noGrp="1"/>
          </p:cNvSpPr>
          <p:nvPr>
            <p:ph type="sldNum" sz="quarter" idx="4"/>
          </p:nvPr>
        </p:nvSpPr>
        <p:spPr>
          <a:xfrm>
            <a:off x="10678331" y="5915888"/>
            <a:ext cx="1062155" cy="490599"/>
          </a:xfrm>
          <a:prstGeom prst="rect">
            <a:avLst/>
          </a:prstGeom>
        </p:spPr>
        <p:txBody>
          <a:bodyPr vert="horz" lIns="91440" tIns="45720" rIns="91440" bIns="10800" rtlCol="0" anchor="b"/>
          <a:lstStyle>
            <a:lvl1pPr algn="r">
              <a:defRPr sz="2000">
                <a:solidFill>
                  <a:schemeClr val="accent1"/>
                </a:solidFill>
              </a:defRPr>
            </a:lvl1pPr>
          </a:lstStyle>
          <a:p>
            <a:fld id="{1A4EA894-C61F-5E4A-963D-606148AC11DA}" type="slidenum">
              <a:rPr lang="en-US" smtClean="0"/>
              <a:t>‹#›</a:t>
            </a:fld>
            <a:endParaRPr lang="en-US"/>
          </a:p>
        </p:txBody>
      </p:sp>
    </p:spTree>
    <p:extLst>
      <p:ext uri="{BB962C8B-B14F-4D97-AF65-F5344CB8AC3E}">
        <p14:creationId xmlns:p14="http://schemas.microsoft.com/office/powerpoint/2010/main" val="1035537305"/>
      </p:ext>
    </p:extLst>
  </p:cSld>
  <p:clrMap bg1="dk1" tx1="lt1" bg2="dk2" tx2="lt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 id="2147483897" r:id="rId12"/>
    <p:sldLayoutId id="2147483898" r:id="rId13"/>
    <p:sldLayoutId id="2147483899" r:id="rId14"/>
  </p:sldLayoutIdLst>
  <p:txStyles>
    <p:title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gi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www.citibikenyc.com/system-data"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142D50-2453-3942-90DA-FC3B902511B6}"/>
              </a:ext>
            </a:extLst>
          </p:cNvPr>
          <p:cNvSpPr>
            <a:spLocks noGrp="1"/>
          </p:cNvSpPr>
          <p:nvPr>
            <p:ph type="ctrTitle"/>
          </p:nvPr>
        </p:nvSpPr>
        <p:spPr/>
        <p:txBody>
          <a:bodyPr/>
          <a:lstStyle/>
          <a:p>
            <a:r>
              <a:rPr lang="en-US" dirty="0"/>
              <a:t>Citi Bike Analytics</a:t>
            </a:r>
          </a:p>
        </p:txBody>
      </p:sp>
      <p:sp>
        <p:nvSpPr>
          <p:cNvPr id="3" name="Subtitle 2">
            <a:extLst>
              <a:ext uri="{FF2B5EF4-FFF2-40B4-BE49-F238E27FC236}">
                <a16:creationId xmlns:a16="http://schemas.microsoft.com/office/drawing/2014/main" id="{0F13FF50-3BC5-EB4E-8CA6-C0BD25E3C76F}"/>
              </a:ext>
            </a:extLst>
          </p:cNvPr>
          <p:cNvSpPr>
            <a:spLocks noGrp="1"/>
          </p:cNvSpPr>
          <p:nvPr>
            <p:ph type="subTitle" idx="1"/>
          </p:nvPr>
        </p:nvSpPr>
        <p:spPr>
          <a:xfrm>
            <a:off x="810001" y="5171441"/>
            <a:ext cx="10572000" cy="1137920"/>
          </a:xfrm>
        </p:spPr>
        <p:txBody>
          <a:bodyPr>
            <a:normAutofit lnSpcReduction="10000"/>
          </a:bodyPr>
          <a:lstStyle/>
          <a:p>
            <a:r>
              <a:rPr lang="en-US" dirty="0"/>
              <a:t>An analysis for the New York Citi Bike Program, in which responsible for overseeing the largest bike sharing program for 200,000+ data points in the United States in order to generate business insights in terms of visualize the peak time in both summer and winter period and the top start location in New York City and Jersey City, New Jersey.</a:t>
            </a:r>
          </a:p>
        </p:txBody>
      </p:sp>
    </p:spTree>
    <p:extLst>
      <p:ext uri="{BB962C8B-B14F-4D97-AF65-F5344CB8AC3E}">
        <p14:creationId xmlns:p14="http://schemas.microsoft.com/office/powerpoint/2010/main" val="4900791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8" name="Freeform 6">
            <a:extLst>
              <a:ext uri="{FF2B5EF4-FFF2-40B4-BE49-F238E27FC236}">
                <a16:creationId xmlns:a16="http://schemas.microsoft.com/office/drawing/2014/main" id="{133F8CB7-795C-4272-9073-64D8CF97F2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50" name="Rectangle 49">
            <a:extLst>
              <a:ext uri="{FF2B5EF4-FFF2-40B4-BE49-F238E27FC236}">
                <a16:creationId xmlns:a16="http://schemas.microsoft.com/office/drawing/2014/main" id="{B7743172-17A8-4FA4-8434-B813E03B76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Freeform 23">
            <a:extLst>
              <a:ext uri="{FF2B5EF4-FFF2-40B4-BE49-F238E27FC236}">
                <a16:creationId xmlns:a16="http://schemas.microsoft.com/office/drawing/2014/main" id="{4CE1233C-FD2F-489E-BFDE-086F5FED64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4637005" cy="6858000"/>
          </a:xfrm>
          <a:custGeom>
            <a:avLst/>
            <a:gdLst>
              <a:gd name="connsiteX0" fmla="*/ 0 w 4637005"/>
              <a:gd name="connsiteY0" fmla="*/ 0 h 6858000"/>
              <a:gd name="connsiteX1" fmla="*/ 4637005 w 4637005"/>
              <a:gd name="connsiteY1" fmla="*/ 0 h 6858000"/>
              <a:gd name="connsiteX2" fmla="*/ 4637005 w 4637005"/>
              <a:gd name="connsiteY2" fmla="*/ 1900238 h 6858000"/>
              <a:gd name="connsiteX3" fmla="*/ 4266589 w 4637005"/>
              <a:gd name="connsiteY3" fmla="*/ 2178050 h 6858000"/>
              <a:gd name="connsiteX4" fmla="*/ 4262355 w 4637005"/>
              <a:gd name="connsiteY4" fmla="*/ 2184400 h 6858000"/>
              <a:gd name="connsiteX5" fmla="*/ 4256005 w 4637005"/>
              <a:gd name="connsiteY5" fmla="*/ 2193925 h 6858000"/>
              <a:gd name="connsiteX6" fmla="*/ 4249655 w 4637005"/>
              <a:gd name="connsiteY6" fmla="*/ 2201863 h 6858000"/>
              <a:gd name="connsiteX7" fmla="*/ 4249655 w 4637005"/>
              <a:gd name="connsiteY7" fmla="*/ 2211388 h 6858000"/>
              <a:gd name="connsiteX8" fmla="*/ 4249655 w 4637005"/>
              <a:gd name="connsiteY8" fmla="*/ 2220913 h 6858000"/>
              <a:gd name="connsiteX9" fmla="*/ 4256005 w 4637005"/>
              <a:gd name="connsiteY9" fmla="*/ 2228850 h 6858000"/>
              <a:gd name="connsiteX10" fmla="*/ 4262355 w 4637005"/>
              <a:gd name="connsiteY10" fmla="*/ 2238375 h 6858000"/>
              <a:gd name="connsiteX11" fmla="*/ 4266589 w 4637005"/>
              <a:gd name="connsiteY11" fmla="*/ 2244725 h 6858000"/>
              <a:gd name="connsiteX12" fmla="*/ 4637005 w 4637005"/>
              <a:gd name="connsiteY12" fmla="*/ 2522538 h 6858000"/>
              <a:gd name="connsiteX13" fmla="*/ 4637005 w 4637005"/>
              <a:gd name="connsiteY13" fmla="*/ 6858000 h 6858000"/>
              <a:gd name="connsiteX14" fmla="*/ 0 w 4637005"/>
              <a:gd name="connsiteY1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637005" h="6858000">
                <a:moveTo>
                  <a:pt x="0" y="0"/>
                </a:moveTo>
                <a:lnTo>
                  <a:pt x="4637005" y="0"/>
                </a:lnTo>
                <a:lnTo>
                  <a:pt x="4637005" y="1900238"/>
                </a:lnTo>
                <a:lnTo>
                  <a:pt x="4266589" y="2178050"/>
                </a:lnTo>
                <a:lnTo>
                  <a:pt x="4262355" y="2184400"/>
                </a:lnTo>
                <a:lnTo>
                  <a:pt x="4256005" y="2193925"/>
                </a:lnTo>
                <a:lnTo>
                  <a:pt x="4249655" y="2201863"/>
                </a:lnTo>
                <a:lnTo>
                  <a:pt x="4249655" y="2211388"/>
                </a:lnTo>
                <a:lnTo>
                  <a:pt x="4249655" y="2220913"/>
                </a:lnTo>
                <a:lnTo>
                  <a:pt x="4256005" y="2228850"/>
                </a:lnTo>
                <a:lnTo>
                  <a:pt x="4262355" y="2238375"/>
                </a:lnTo>
                <a:lnTo>
                  <a:pt x="4266589" y="2244725"/>
                </a:lnTo>
                <a:lnTo>
                  <a:pt x="4637005" y="2522538"/>
                </a:lnTo>
                <a:lnTo>
                  <a:pt x="4637005" y="6858000"/>
                </a:lnTo>
                <a:lnTo>
                  <a:pt x="0" y="6858000"/>
                </a:lnTo>
                <a:close/>
              </a:path>
            </a:pathLst>
          </a:custGeom>
          <a:blipFill>
            <a:blip r:embed="rId2">
              <a:duotone>
                <a:schemeClr val="accent1">
                  <a:tint val="98000"/>
                  <a:lumMod val="102000"/>
                </a:schemeClr>
                <a:schemeClr val="accent1">
                  <a:shade val="98000"/>
                  <a:lumMod val="98000"/>
                </a:schemeClr>
              </a:duotone>
            </a:blip>
            <a:tile tx="0" ty="0" sx="100000" sy="100000" flip="none" algn="tl"/>
          </a:blipFill>
          <a:ln>
            <a:headEnd/>
            <a:tailEnd/>
          </a:ln>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EB70013B-1F33-0149-8B81-F68787CF0887}"/>
              </a:ext>
            </a:extLst>
          </p:cNvPr>
          <p:cNvSpPr>
            <a:spLocks noGrp="1"/>
          </p:cNvSpPr>
          <p:nvPr>
            <p:ph type="title"/>
          </p:nvPr>
        </p:nvSpPr>
        <p:spPr>
          <a:xfrm>
            <a:off x="596396" y="909984"/>
            <a:ext cx="3444211" cy="4779616"/>
          </a:xfrm>
        </p:spPr>
        <p:txBody>
          <a:bodyPr vert="horz" lIns="91440" tIns="45720" rIns="91440" bIns="45720" rtlCol="0" anchor="t">
            <a:noAutofit/>
          </a:bodyPr>
          <a:lstStyle/>
          <a:p>
            <a:pPr>
              <a:lnSpc>
                <a:spcPct val="90000"/>
              </a:lnSpc>
            </a:pPr>
            <a:r>
              <a:rPr lang="en-US" sz="2400" dirty="0"/>
              <a:t>Limitation </a:t>
            </a:r>
            <a:br>
              <a:rPr lang="en-US" sz="2200" b="0" dirty="0"/>
            </a:br>
            <a:br>
              <a:rPr lang="en-US" sz="2200" b="0" dirty="0"/>
            </a:br>
            <a:r>
              <a:rPr lang="en-US" sz="2200" b="0" dirty="0"/>
              <a:t>There were 7% user did not provide gender information and most of them (14%) are weekend users so we will not be able to tell if female are more willing to ride on the weekend then they do on weekdays, but we may still determine that male user are the dominant customer at all time.</a:t>
            </a:r>
            <a:br>
              <a:rPr lang="en-US" sz="2200" b="0" dirty="0"/>
            </a:br>
            <a:br>
              <a:rPr lang="en-US" sz="2200" dirty="0"/>
            </a:br>
            <a:br>
              <a:rPr lang="en-US" sz="2200" dirty="0"/>
            </a:br>
            <a:endParaRPr lang="en-US" sz="2200" dirty="0"/>
          </a:p>
        </p:txBody>
      </p:sp>
      <p:pic>
        <p:nvPicPr>
          <p:cNvPr id="6" name="Content Placeholder 5" descr="A screenshot of a cell phone&#10;&#10;Description automatically generated">
            <a:extLst>
              <a:ext uri="{FF2B5EF4-FFF2-40B4-BE49-F238E27FC236}">
                <a16:creationId xmlns:a16="http://schemas.microsoft.com/office/drawing/2014/main" id="{F65BC563-BA8E-486A-8664-5056C422C87E}"/>
              </a:ext>
            </a:extLst>
          </p:cNvPr>
          <p:cNvPicPr>
            <a:picLocks noGrp="1" noChangeAspect="1"/>
          </p:cNvPicPr>
          <p:nvPr>
            <p:ph idx="1"/>
          </p:nvPr>
        </p:nvPicPr>
        <p:blipFill>
          <a:blip r:embed="rId3"/>
          <a:stretch>
            <a:fillRect/>
          </a:stretch>
        </p:blipFill>
        <p:spPr>
          <a:xfrm>
            <a:off x="5379370" y="643465"/>
            <a:ext cx="6070266" cy="5397897"/>
          </a:xfrm>
          <a:prstGeom prst="roundRect">
            <a:avLst>
              <a:gd name="adj" fmla="val 3876"/>
            </a:avLst>
          </a:prstGeom>
          <a:ln>
            <a:solidFill>
              <a:schemeClr val="accent1"/>
            </a:solidFill>
          </a:ln>
          <a:effectLst/>
        </p:spPr>
      </p:pic>
    </p:spTree>
    <p:extLst>
      <p:ext uri="{BB962C8B-B14F-4D97-AF65-F5344CB8AC3E}">
        <p14:creationId xmlns:p14="http://schemas.microsoft.com/office/powerpoint/2010/main" val="1131058909"/>
      </p:ext>
    </p:extLst>
  </p:cSld>
  <p:clrMapOvr>
    <a:overrideClrMapping bg1="lt1" tx1="dk1" bg2="lt2" tx2="dk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17C59-48F6-D440-A292-0FFBF209CEFD}"/>
              </a:ext>
            </a:extLst>
          </p:cNvPr>
          <p:cNvSpPr>
            <a:spLocks noGrp="1"/>
          </p:cNvSpPr>
          <p:nvPr>
            <p:ph type="title"/>
          </p:nvPr>
        </p:nvSpPr>
        <p:spPr>
          <a:xfrm>
            <a:off x="810000" y="447188"/>
            <a:ext cx="10571998" cy="970450"/>
          </a:xfrm>
        </p:spPr>
        <p:txBody>
          <a:bodyPr>
            <a:normAutofit/>
          </a:bodyPr>
          <a:lstStyle/>
          <a:p>
            <a:r>
              <a:rPr lang="en-US"/>
              <a:t>Bubble Chart</a:t>
            </a:r>
            <a:endParaRPr lang="en-US" dirty="0"/>
          </a:p>
        </p:txBody>
      </p:sp>
      <p:sp>
        <p:nvSpPr>
          <p:cNvPr id="3" name="Content Placeholder 2">
            <a:extLst>
              <a:ext uri="{FF2B5EF4-FFF2-40B4-BE49-F238E27FC236}">
                <a16:creationId xmlns:a16="http://schemas.microsoft.com/office/drawing/2014/main" id="{72E7ADAC-7247-A64B-A189-22A2D280B626}"/>
              </a:ext>
            </a:extLst>
          </p:cNvPr>
          <p:cNvSpPr>
            <a:spLocks noGrp="1"/>
          </p:cNvSpPr>
          <p:nvPr>
            <p:ph idx="1"/>
          </p:nvPr>
        </p:nvSpPr>
        <p:spPr>
          <a:xfrm>
            <a:off x="818713" y="2413000"/>
            <a:ext cx="3835583" cy="3632200"/>
          </a:xfrm>
        </p:spPr>
        <p:txBody>
          <a:bodyPr>
            <a:normAutofit/>
          </a:bodyPr>
          <a:lstStyle/>
          <a:p>
            <a:pPr marL="457200" lvl="1" indent="0">
              <a:buNone/>
            </a:pPr>
            <a:r>
              <a:rPr lang="en-US"/>
              <a:t>Bubbles show the most populated breeds of cats, dogs and other animals in the shelter waiting for to be adopted. </a:t>
            </a:r>
          </a:p>
          <a:p>
            <a:pPr marL="457200" lvl="1" indent="0">
              <a:buNone/>
            </a:pPr>
            <a:endParaRPr lang="en-US"/>
          </a:p>
        </p:txBody>
      </p:sp>
      <p:pic>
        <p:nvPicPr>
          <p:cNvPr id="9" name="Picture 8" descr="A close up of a logo&#10;&#10;Description automatically generated">
            <a:extLst>
              <a:ext uri="{FF2B5EF4-FFF2-40B4-BE49-F238E27FC236}">
                <a16:creationId xmlns:a16="http://schemas.microsoft.com/office/drawing/2014/main" id="{05E4A204-16E0-45CF-9393-42B8A11B6EA4}"/>
              </a:ext>
            </a:extLst>
          </p:cNvPr>
          <p:cNvPicPr>
            <a:picLocks noChangeAspect="1"/>
          </p:cNvPicPr>
          <p:nvPr/>
        </p:nvPicPr>
        <p:blipFill>
          <a:blip r:embed="rId2"/>
          <a:stretch>
            <a:fillRect/>
          </a:stretch>
        </p:blipFill>
        <p:spPr>
          <a:xfrm>
            <a:off x="5476347" y="2413000"/>
            <a:ext cx="5528356" cy="3716338"/>
          </a:xfrm>
          <a:prstGeom prst="roundRect">
            <a:avLst>
              <a:gd name="adj" fmla="val 3876"/>
            </a:avLst>
          </a:prstGeom>
          <a:ln>
            <a:solidFill>
              <a:schemeClr val="accent1"/>
            </a:solidFill>
          </a:ln>
          <a:effectLst/>
        </p:spPr>
      </p:pic>
    </p:spTree>
    <p:extLst>
      <p:ext uri="{BB962C8B-B14F-4D97-AF65-F5344CB8AC3E}">
        <p14:creationId xmlns:p14="http://schemas.microsoft.com/office/powerpoint/2010/main" val="27707560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9A021E-CE76-A04C-9120-F335E7889549}"/>
              </a:ext>
            </a:extLst>
          </p:cNvPr>
          <p:cNvSpPr>
            <a:spLocks noGrp="1"/>
          </p:cNvSpPr>
          <p:nvPr>
            <p:ph type="title"/>
          </p:nvPr>
        </p:nvSpPr>
        <p:spPr>
          <a:xfrm>
            <a:off x="810000" y="447188"/>
            <a:ext cx="10571998" cy="970450"/>
          </a:xfrm>
        </p:spPr>
        <p:txBody>
          <a:bodyPr>
            <a:normAutofit/>
          </a:bodyPr>
          <a:lstStyle/>
          <a:p>
            <a:r>
              <a:rPr lang="en-US" dirty="0"/>
              <a:t>Playable Time Series Chart</a:t>
            </a:r>
          </a:p>
        </p:txBody>
      </p:sp>
      <p:sp>
        <p:nvSpPr>
          <p:cNvPr id="10" name="Content Placeholder 9">
            <a:extLst>
              <a:ext uri="{FF2B5EF4-FFF2-40B4-BE49-F238E27FC236}">
                <a16:creationId xmlns:a16="http://schemas.microsoft.com/office/drawing/2014/main" id="{AE5C02CD-D860-414C-B584-47444E2075C7}"/>
              </a:ext>
            </a:extLst>
          </p:cNvPr>
          <p:cNvSpPr>
            <a:spLocks noGrp="1"/>
          </p:cNvSpPr>
          <p:nvPr>
            <p:ph idx="1"/>
          </p:nvPr>
        </p:nvSpPr>
        <p:spPr>
          <a:xfrm>
            <a:off x="818713" y="2413000"/>
            <a:ext cx="3835583" cy="3632200"/>
          </a:xfrm>
        </p:spPr>
        <p:txBody>
          <a:bodyPr>
            <a:normAutofit/>
          </a:bodyPr>
          <a:lstStyle/>
          <a:p>
            <a:pPr marL="0" indent="0">
              <a:buNone/>
            </a:pPr>
            <a:r>
              <a:rPr lang="en-US" sz="1600" dirty="0"/>
              <a:t>Time series chart allow us to comprehend the ratio of adopted animal and how long they stayed before adopted.  </a:t>
            </a:r>
          </a:p>
        </p:txBody>
      </p:sp>
      <p:pic>
        <p:nvPicPr>
          <p:cNvPr id="8" name="Content Placeholder 4" descr="A close up of a map&#10;&#10;Description automatically generated">
            <a:extLst>
              <a:ext uri="{FF2B5EF4-FFF2-40B4-BE49-F238E27FC236}">
                <a16:creationId xmlns:a16="http://schemas.microsoft.com/office/drawing/2014/main" id="{835A7CA9-2E6A-49D7-84D0-92EA0CF4AEFE}"/>
              </a:ext>
            </a:extLst>
          </p:cNvPr>
          <p:cNvPicPr>
            <a:picLocks noChangeAspect="1"/>
          </p:cNvPicPr>
          <p:nvPr/>
        </p:nvPicPr>
        <p:blipFill>
          <a:blip r:embed="rId2"/>
          <a:stretch>
            <a:fillRect/>
          </a:stretch>
        </p:blipFill>
        <p:spPr>
          <a:xfrm>
            <a:off x="5101851" y="2611589"/>
            <a:ext cx="6277349" cy="3319159"/>
          </a:xfrm>
          <a:prstGeom prst="roundRect">
            <a:avLst>
              <a:gd name="adj" fmla="val 3876"/>
            </a:avLst>
          </a:prstGeom>
          <a:ln>
            <a:solidFill>
              <a:schemeClr val="accent1"/>
            </a:solidFill>
          </a:ln>
          <a:effectLst/>
        </p:spPr>
      </p:pic>
    </p:spTree>
    <p:extLst>
      <p:ext uri="{BB962C8B-B14F-4D97-AF65-F5344CB8AC3E}">
        <p14:creationId xmlns:p14="http://schemas.microsoft.com/office/powerpoint/2010/main" val="32874685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78D428-B6C0-304B-83AC-C7744D22B48E}"/>
              </a:ext>
            </a:extLst>
          </p:cNvPr>
          <p:cNvSpPr>
            <a:spLocks noGrp="1"/>
          </p:cNvSpPr>
          <p:nvPr>
            <p:ph type="title"/>
          </p:nvPr>
        </p:nvSpPr>
        <p:spPr/>
        <p:txBody>
          <a:bodyPr/>
          <a:lstStyle/>
          <a:p>
            <a:r>
              <a:rPr lang="en-US" dirty="0"/>
              <a:t>Heroku Deployment</a:t>
            </a:r>
          </a:p>
        </p:txBody>
      </p:sp>
      <p:sp>
        <p:nvSpPr>
          <p:cNvPr id="3" name="Content Placeholder 2">
            <a:extLst>
              <a:ext uri="{FF2B5EF4-FFF2-40B4-BE49-F238E27FC236}">
                <a16:creationId xmlns:a16="http://schemas.microsoft.com/office/drawing/2014/main" id="{4A463344-C8A6-9B4F-8705-DB6A5B12FCBC}"/>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6131192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5" name="Content Placeholder 4" descr="A person standing in front of a building&#10;&#10;Description automatically generated">
            <a:extLst>
              <a:ext uri="{FF2B5EF4-FFF2-40B4-BE49-F238E27FC236}">
                <a16:creationId xmlns:a16="http://schemas.microsoft.com/office/drawing/2014/main" id="{FC44939C-E450-4CAD-95D7-BE91CDF7195C}"/>
              </a:ext>
            </a:extLst>
          </p:cNvPr>
          <p:cNvPicPr>
            <a:picLocks noGrp="1" noChangeAspect="1"/>
          </p:cNvPicPr>
          <p:nvPr>
            <p:ph idx="1"/>
          </p:nvPr>
        </p:nvPicPr>
        <p:blipFill rotWithShape="1">
          <a:blip r:embed="rId2"/>
          <a:srcRect b="4661"/>
          <a:stretch/>
        </p:blipFill>
        <p:spPr>
          <a:xfrm>
            <a:off x="20" y="10"/>
            <a:ext cx="12191980" cy="6857990"/>
          </a:xfrm>
          <a:prstGeom prst="rect">
            <a:avLst/>
          </a:prstGeom>
        </p:spPr>
      </p:pic>
    </p:spTree>
    <p:extLst>
      <p:ext uri="{BB962C8B-B14F-4D97-AF65-F5344CB8AC3E}">
        <p14:creationId xmlns:p14="http://schemas.microsoft.com/office/powerpoint/2010/main" val="1218449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740C22-40A2-0D4C-B25F-4F687CC25360}"/>
              </a:ext>
            </a:extLst>
          </p:cNvPr>
          <p:cNvSpPr>
            <a:spLocks noGrp="1"/>
          </p:cNvSpPr>
          <p:nvPr>
            <p:ph type="title"/>
          </p:nvPr>
        </p:nvSpPr>
        <p:spPr>
          <a:xfrm>
            <a:off x="810000" y="447188"/>
            <a:ext cx="10571998" cy="970450"/>
          </a:xfrm>
        </p:spPr>
        <p:txBody>
          <a:bodyPr>
            <a:normAutofit/>
          </a:bodyPr>
          <a:lstStyle/>
          <a:p>
            <a:r>
              <a:rPr lang="en-US"/>
              <a:t>About The Data</a:t>
            </a:r>
          </a:p>
        </p:txBody>
      </p:sp>
      <p:sp>
        <p:nvSpPr>
          <p:cNvPr id="3" name="Content Placeholder 2">
            <a:extLst>
              <a:ext uri="{FF2B5EF4-FFF2-40B4-BE49-F238E27FC236}">
                <a16:creationId xmlns:a16="http://schemas.microsoft.com/office/drawing/2014/main" id="{0ACB5B0A-A697-7940-9B28-4D98B4AA0A1E}"/>
              </a:ext>
            </a:extLst>
          </p:cNvPr>
          <p:cNvSpPr>
            <a:spLocks noGrp="1"/>
          </p:cNvSpPr>
          <p:nvPr>
            <p:ph idx="1"/>
          </p:nvPr>
        </p:nvSpPr>
        <p:spPr>
          <a:xfrm>
            <a:off x="818713" y="2413000"/>
            <a:ext cx="3835583" cy="3632200"/>
          </a:xfrm>
        </p:spPr>
        <p:txBody>
          <a:bodyPr>
            <a:normAutofit/>
          </a:bodyPr>
          <a:lstStyle/>
          <a:p>
            <a:pPr marL="0" indent="0">
              <a:buNone/>
            </a:pPr>
            <a:r>
              <a:rPr lang="en-US" sz="1600"/>
              <a:t>This </a:t>
            </a:r>
            <a:r>
              <a:rPr lang="en-US" sz="1600">
                <a:hlinkClick r:id="rId2"/>
              </a:rPr>
              <a:t>Citi Bike Data</a:t>
            </a:r>
            <a:r>
              <a:rPr lang="en-US" sz="1600"/>
              <a:t> has been processed to remove trips that are taken by staff as they service and inspect the system and any trips that were below 60 seconds in length (potentially false starts or users trying to re-dock a bike to ensure it's secure).</a:t>
            </a:r>
          </a:p>
        </p:txBody>
      </p:sp>
      <p:pic>
        <p:nvPicPr>
          <p:cNvPr id="5" name="Picture 4" descr="A screenshot of a cell phone&#10;&#10;Description automatically generated">
            <a:extLst>
              <a:ext uri="{FF2B5EF4-FFF2-40B4-BE49-F238E27FC236}">
                <a16:creationId xmlns:a16="http://schemas.microsoft.com/office/drawing/2014/main" id="{804A7586-0839-45EF-9346-12AD925B310B}"/>
              </a:ext>
            </a:extLst>
          </p:cNvPr>
          <p:cNvPicPr>
            <a:picLocks noChangeAspect="1"/>
          </p:cNvPicPr>
          <p:nvPr/>
        </p:nvPicPr>
        <p:blipFill>
          <a:blip r:embed="rId3"/>
          <a:stretch>
            <a:fillRect/>
          </a:stretch>
        </p:blipFill>
        <p:spPr>
          <a:xfrm>
            <a:off x="4947920" y="2413000"/>
            <a:ext cx="7101840" cy="3507319"/>
          </a:xfrm>
          <a:prstGeom prst="roundRect">
            <a:avLst>
              <a:gd name="adj" fmla="val 3876"/>
            </a:avLst>
          </a:prstGeom>
          <a:ln>
            <a:solidFill>
              <a:schemeClr val="accent1"/>
            </a:solidFill>
          </a:ln>
          <a:effectLst/>
        </p:spPr>
      </p:pic>
    </p:spTree>
    <p:extLst>
      <p:ext uri="{BB962C8B-B14F-4D97-AF65-F5344CB8AC3E}">
        <p14:creationId xmlns:p14="http://schemas.microsoft.com/office/powerpoint/2010/main" val="2064288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8B9E41-1F25-264E-9FDC-2538DC83CED0}"/>
              </a:ext>
            </a:extLst>
          </p:cNvPr>
          <p:cNvSpPr>
            <a:spLocks noGrp="1"/>
          </p:cNvSpPr>
          <p:nvPr>
            <p:ph type="title"/>
          </p:nvPr>
        </p:nvSpPr>
        <p:spPr/>
        <p:txBody>
          <a:bodyPr/>
          <a:lstStyle/>
          <a:p>
            <a:br>
              <a:rPr lang="en-US" dirty="0"/>
            </a:br>
            <a:br>
              <a:rPr lang="en-US" dirty="0"/>
            </a:br>
            <a:br>
              <a:rPr lang="en-US" dirty="0"/>
            </a:br>
            <a:r>
              <a:rPr lang="en-US" dirty="0"/>
              <a:t>Cleaning Data</a:t>
            </a:r>
          </a:p>
        </p:txBody>
      </p:sp>
      <p:pic>
        <p:nvPicPr>
          <p:cNvPr id="5" name="Content Placeholder 4">
            <a:extLst>
              <a:ext uri="{FF2B5EF4-FFF2-40B4-BE49-F238E27FC236}">
                <a16:creationId xmlns:a16="http://schemas.microsoft.com/office/drawing/2014/main" id="{DD532F33-262F-4ED7-9AFB-C5D00FC697A4}"/>
              </a:ext>
            </a:extLst>
          </p:cNvPr>
          <p:cNvPicPr>
            <a:picLocks noGrp="1" noChangeAspect="1"/>
          </p:cNvPicPr>
          <p:nvPr>
            <p:ph idx="1"/>
          </p:nvPr>
        </p:nvPicPr>
        <p:blipFill>
          <a:blip r:embed="rId2"/>
          <a:stretch>
            <a:fillRect/>
          </a:stretch>
        </p:blipFill>
        <p:spPr>
          <a:xfrm>
            <a:off x="1275079" y="2200067"/>
            <a:ext cx="9641840" cy="4576653"/>
          </a:xfrm>
        </p:spPr>
      </p:pic>
    </p:spTree>
    <p:extLst>
      <p:ext uri="{BB962C8B-B14F-4D97-AF65-F5344CB8AC3E}">
        <p14:creationId xmlns:p14="http://schemas.microsoft.com/office/powerpoint/2010/main" val="16125368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6">
            <a:extLst>
              <a:ext uri="{FF2B5EF4-FFF2-40B4-BE49-F238E27FC236}">
                <a16:creationId xmlns:a16="http://schemas.microsoft.com/office/drawing/2014/main" id="{133F8CB7-795C-4272-9073-64D8CF97F2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B7743172-17A8-4FA4-8434-B813E03B76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23">
            <a:extLst>
              <a:ext uri="{FF2B5EF4-FFF2-40B4-BE49-F238E27FC236}">
                <a16:creationId xmlns:a16="http://schemas.microsoft.com/office/drawing/2014/main" id="{4CE1233C-FD2F-489E-BFDE-086F5FED64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4637005" cy="6858000"/>
          </a:xfrm>
          <a:custGeom>
            <a:avLst/>
            <a:gdLst>
              <a:gd name="connsiteX0" fmla="*/ 0 w 4637005"/>
              <a:gd name="connsiteY0" fmla="*/ 0 h 6858000"/>
              <a:gd name="connsiteX1" fmla="*/ 4637005 w 4637005"/>
              <a:gd name="connsiteY1" fmla="*/ 0 h 6858000"/>
              <a:gd name="connsiteX2" fmla="*/ 4637005 w 4637005"/>
              <a:gd name="connsiteY2" fmla="*/ 1900238 h 6858000"/>
              <a:gd name="connsiteX3" fmla="*/ 4266589 w 4637005"/>
              <a:gd name="connsiteY3" fmla="*/ 2178050 h 6858000"/>
              <a:gd name="connsiteX4" fmla="*/ 4262355 w 4637005"/>
              <a:gd name="connsiteY4" fmla="*/ 2184400 h 6858000"/>
              <a:gd name="connsiteX5" fmla="*/ 4256005 w 4637005"/>
              <a:gd name="connsiteY5" fmla="*/ 2193925 h 6858000"/>
              <a:gd name="connsiteX6" fmla="*/ 4249655 w 4637005"/>
              <a:gd name="connsiteY6" fmla="*/ 2201863 h 6858000"/>
              <a:gd name="connsiteX7" fmla="*/ 4249655 w 4637005"/>
              <a:gd name="connsiteY7" fmla="*/ 2211388 h 6858000"/>
              <a:gd name="connsiteX8" fmla="*/ 4249655 w 4637005"/>
              <a:gd name="connsiteY8" fmla="*/ 2220913 h 6858000"/>
              <a:gd name="connsiteX9" fmla="*/ 4256005 w 4637005"/>
              <a:gd name="connsiteY9" fmla="*/ 2228850 h 6858000"/>
              <a:gd name="connsiteX10" fmla="*/ 4262355 w 4637005"/>
              <a:gd name="connsiteY10" fmla="*/ 2238375 h 6858000"/>
              <a:gd name="connsiteX11" fmla="*/ 4266589 w 4637005"/>
              <a:gd name="connsiteY11" fmla="*/ 2244725 h 6858000"/>
              <a:gd name="connsiteX12" fmla="*/ 4637005 w 4637005"/>
              <a:gd name="connsiteY12" fmla="*/ 2522538 h 6858000"/>
              <a:gd name="connsiteX13" fmla="*/ 4637005 w 4637005"/>
              <a:gd name="connsiteY13" fmla="*/ 6858000 h 6858000"/>
              <a:gd name="connsiteX14" fmla="*/ 0 w 4637005"/>
              <a:gd name="connsiteY1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637005" h="6858000">
                <a:moveTo>
                  <a:pt x="0" y="0"/>
                </a:moveTo>
                <a:lnTo>
                  <a:pt x="4637005" y="0"/>
                </a:lnTo>
                <a:lnTo>
                  <a:pt x="4637005" y="1900238"/>
                </a:lnTo>
                <a:lnTo>
                  <a:pt x="4266589" y="2178050"/>
                </a:lnTo>
                <a:lnTo>
                  <a:pt x="4262355" y="2184400"/>
                </a:lnTo>
                <a:lnTo>
                  <a:pt x="4256005" y="2193925"/>
                </a:lnTo>
                <a:lnTo>
                  <a:pt x="4249655" y="2201863"/>
                </a:lnTo>
                <a:lnTo>
                  <a:pt x="4249655" y="2211388"/>
                </a:lnTo>
                <a:lnTo>
                  <a:pt x="4249655" y="2220913"/>
                </a:lnTo>
                <a:lnTo>
                  <a:pt x="4256005" y="2228850"/>
                </a:lnTo>
                <a:lnTo>
                  <a:pt x="4262355" y="2238375"/>
                </a:lnTo>
                <a:lnTo>
                  <a:pt x="4266589" y="2244725"/>
                </a:lnTo>
                <a:lnTo>
                  <a:pt x="4637005" y="2522538"/>
                </a:lnTo>
                <a:lnTo>
                  <a:pt x="4637005" y="6858000"/>
                </a:lnTo>
                <a:lnTo>
                  <a:pt x="0" y="6858000"/>
                </a:lnTo>
                <a:close/>
              </a:path>
            </a:pathLst>
          </a:custGeom>
          <a:blipFill>
            <a:blip r:embed="rId2">
              <a:duotone>
                <a:schemeClr val="accent1">
                  <a:tint val="98000"/>
                  <a:lumMod val="102000"/>
                </a:schemeClr>
                <a:schemeClr val="accent1">
                  <a:shade val="98000"/>
                  <a:lumMod val="98000"/>
                </a:schemeClr>
              </a:duotone>
            </a:blip>
            <a:tile tx="0" ty="0" sx="100000" sy="100000" flip="none" algn="tl"/>
          </a:blipFill>
          <a:ln>
            <a:headEnd/>
            <a:tailEnd/>
          </a:ln>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F83B8B21-B9A9-A547-A850-D27315E0D53B}"/>
              </a:ext>
            </a:extLst>
          </p:cNvPr>
          <p:cNvSpPr>
            <a:spLocks noGrp="1"/>
          </p:cNvSpPr>
          <p:nvPr>
            <p:ph type="title"/>
          </p:nvPr>
        </p:nvSpPr>
        <p:spPr>
          <a:xfrm>
            <a:off x="451514" y="1800225"/>
            <a:ext cx="3444211" cy="4241136"/>
          </a:xfrm>
        </p:spPr>
        <p:txBody>
          <a:bodyPr vert="horz" lIns="91440" tIns="45720" rIns="91440" bIns="45720" rtlCol="0" anchor="t">
            <a:normAutofit/>
          </a:bodyPr>
          <a:lstStyle/>
          <a:p>
            <a:r>
              <a:rPr lang="en-US" sz="2400" dirty="0"/>
              <a:t>The current major </a:t>
            </a:r>
            <a:r>
              <a:rPr lang="en-US" sz="2400" dirty="0" err="1"/>
              <a:t>citi</a:t>
            </a:r>
            <a:r>
              <a:rPr lang="en-US" sz="2400" dirty="0"/>
              <a:t>-bike riders fall into young male group between 18 -20 but number of female raiders increases over time as they are showing interest to start riding during the weekend.</a:t>
            </a:r>
            <a:br>
              <a:rPr lang="en-US" dirty="0"/>
            </a:br>
            <a:endParaRPr lang="en-US" sz="2000" dirty="0"/>
          </a:p>
        </p:txBody>
      </p:sp>
      <p:pic>
        <p:nvPicPr>
          <p:cNvPr id="5" name="Content Placeholder 4" descr="A close up of a map&#10;&#10;Description automatically generated">
            <a:extLst>
              <a:ext uri="{FF2B5EF4-FFF2-40B4-BE49-F238E27FC236}">
                <a16:creationId xmlns:a16="http://schemas.microsoft.com/office/drawing/2014/main" id="{78CDE024-C073-40E8-B095-1AB6DA7310B5}"/>
              </a:ext>
            </a:extLst>
          </p:cNvPr>
          <p:cNvPicPr>
            <a:picLocks noGrp="1" noChangeAspect="1"/>
          </p:cNvPicPr>
          <p:nvPr>
            <p:ph idx="1"/>
          </p:nvPr>
        </p:nvPicPr>
        <p:blipFill>
          <a:blip r:embed="rId3"/>
          <a:stretch>
            <a:fillRect/>
          </a:stretch>
        </p:blipFill>
        <p:spPr>
          <a:xfrm>
            <a:off x="5398918" y="643465"/>
            <a:ext cx="6031170" cy="5397897"/>
          </a:xfrm>
          <a:prstGeom prst="roundRect">
            <a:avLst>
              <a:gd name="adj" fmla="val 3876"/>
            </a:avLst>
          </a:prstGeom>
          <a:ln>
            <a:solidFill>
              <a:schemeClr val="accent1"/>
            </a:solidFill>
          </a:ln>
          <a:effectLst/>
        </p:spPr>
      </p:pic>
    </p:spTree>
    <p:extLst>
      <p:ext uri="{BB962C8B-B14F-4D97-AF65-F5344CB8AC3E}">
        <p14:creationId xmlns:p14="http://schemas.microsoft.com/office/powerpoint/2010/main" val="1856772408"/>
      </p:ext>
    </p:extLst>
  </p:cSld>
  <p:clrMapOvr>
    <a:overrideClrMapping bg1="lt1" tx1="dk1" bg2="lt2" tx2="dk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6">
            <a:extLst>
              <a:ext uri="{FF2B5EF4-FFF2-40B4-BE49-F238E27FC236}">
                <a16:creationId xmlns:a16="http://schemas.microsoft.com/office/drawing/2014/main" id="{133F8CB7-795C-4272-9073-64D8CF97F2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B7743172-17A8-4FA4-8434-B813E03B76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23">
            <a:extLst>
              <a:ext uri="{FF2B5EF4-FFF2-40B4-BE49-F238E27FC236}">
                <a16:creationId xmlns:a16="http://schemas.microsoft.com/office/drawing/2014/main" id="{4CE1233C-FD2F-489E-BFDE-086F5FED64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4637005" cy="6858000"/>
          </a:xfrm>
          <a:custGeom>
            <a:avLst/>
            <a:gdLst>
              <a:gd name="connsiteX0" fmla="*/ 0 w 4637005"/>
              <a:gd name="connsiteY0" fmla="*/ 0 h 6858000"/>
              <a:gd name="connsiteX1" fmla="*/ 4637005 w 4637005"/>
              <a:gd name="connsiteY1" fmla="*/ 0 h 6858000"/>
              <a:gd name="connsiteX2" fmla="*/ 4637005 w 4637005"/>
              <a:gd name="connsiteY2" fmla="*/ 1900238 h 6858000"/>
              <a:gd name="connsiteX3" fmla="*/ 4266589 w 4637005"/>
              <a:gd name="connsiteY3" fmla="*/ 2178050 h 6858000"/>
              <a:gd name="connsiteX4" fmla="*/ 4262355 w 4637005"/>
              <a:gd name="connsiteY4" fmla="*/ 2184400 h 6858000"/>
              <a:gd name="connsiteX5" fmla="*/ 4256005 w 4637005"/>
              <a:gd name="connsiteY5" fmla="*/ 2193925 h 6858000"/>
              <a:gd name="connsiteX6" fmla="*/ 4249655 w 4637005"/>
              <a:gd name="connsiteY6" fmla="*/ 2201863 h 6858000"/>
              <a:gd name="connsiteX7" fmla="*/ 4249655 w 4637005"/>
              <a:gd name="connsiteY7" fmla="*/ 2211388 h 6858000"/>
              <a:gd name="connsiteX8" fmla="*/ 4249655 w 4637005"/>
              <a:gd name="connsiteY8" fmla="*/ 2220913 h 6858000"/>
              <a:gd name="connsiteX9" fmla="*/ 4256005 w 4637005"/>
              <a:gd name="connsiteY9" fmla="*/ 2228850 h 6858000"/>
              <a:gd name="connsiteX10" fmla="*/ 4262355 w 4637005"/>
              <a:gd name="connsiteY10" fmla="*/ 2238375 h 6858000"/>
              <a:gd name="connsiteX11" fmla="*/ 4266589 w 4637005"/>
              <a:gd name="connsiteY11" fmla="*/ 2244725 h 6858000"/>
              <a:gd name="connsiteX12" fmla="*/ 4637005 w 4637005"/>
              <a:gd name="connsiteY12" fmla="*/ 2522538 h 6858000"/>
              <a:gd name="connsiteX13" fmla="*/ 4637005 w 4637005"/>
              <a:gd name="connsiteY13" fmla="*/ 6858000 h 6858000"/>
              <a:gd name="connsiteX14" fmla="*/ 0 w 4637005"/>
              <a:gd name="connsiteY1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637005" h="6858000">
                <a:moveTo>
                  <a:pt x="0" y="0"/>
                </a:moveTo>
                <a:lnTo>
                  <a:pt x="4637005" y="0"/>
                </a:lnTo>
                <a:lnTo>
                  <a:pt x="4637005" y="1900238"/>
                </a:lnTo>
                <a:lnTo>
                  <a:pt x="4266589" y="2178050"/>
                </a:lnTo>
                <a:lnTo>
                  <a:pt x="4262355" y="2184400"/>
                </a:lnTo>
                <a:lnTo>
                  <a:pt x="4256005" y="2193925"/>
                </a:lnTo>
                <a:lnTo>
                  <a:pt x="4249655" y="2201863"/>
                </a:lnTo>
                <a:lnTo>
                  <a:pt x="4249655" y="2211388"/>
                </a:lnTo>
                <a:lnTo>
                  <a:pt x="4249655" y="2220913"/>
                </a:lnTo>
                <a:lnTo>
                  <a:pt x="4256005" y="2228850"/>
                </a:lnTo>
                <a:lnTo>
                  <a:pt x="4262355" y="2238375"/>
                </a:lnTo>
                <a:lnTo>
                  <a:pt x="4266589" y="2244725"/>
                </a:lnTo>
                <a:lnTo>
                  <a:pt x="4637005" y="2522538"/>
                </a:lnTo>
                <a:lnTo>
                  <a:pt x="4637005" y="6858000"/>
                </a:lnTo>
                <a:lnTo>
                  <a:pt x="0" y="6858000"/>
                </a:lnTo>
                <a:close/>
              </a:path>
            </a:pathLst>
          </a:custGeom>
          <a:blipFill>
            <a:blip r:embed="rId2">
              <a:duotone>
                <a:schemeClr val="accent1">
                  <a:tint val="98000"/>
                  <a:lumMod val="102000"/>
                </a:schemeClr>
                <a:schemeClr val="accent1">
                  <a:shade val="98000"/>
                  <a:lumMod val="98000"/>
                </a:schemeClr>
              </a:duotone>
            </a:blip>
            <a:tile tx="0" ty="0" sx="100000" sy="100000" flip="none" algn="tl"/>
          </a:blipFill>
          <a:ln>
            <a:headEnd/>
            <a:tailEnd/>
          </a:ln>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EB70013B-1F33-0149-8B81-F68787CF0887}"/>
              </a:ext>
            </a:extLst>
          </p:cNvPr>
          <p:cNvSpPr>
            <a:spLocks noGrp="1"/>
          </p:cNvSpPr>
          <p:nvPr>
            <p:ph type="title"/>
          </p:nvPr>
        </p:nvSpPr>
        <p:spPr>
          <a:xfrm>
            <a:off x="451514" y="1800225"/>
            <a:ext cx="3444211" cy="4241136"/>
          </a:xfrm>
        </p:spPr>
        <p:txBody>
          <a:bodyPr vert="horz" lIns="91440" tIns="45720" rIns="91440" bIns="45720" rtlCol="0" anchor="t">
            <a:normAutofit/>
          </a:bodyPr>
          <a:lstStyle/>
          <a:p>
            <a:r>
              <a:rPr lang="en-US" sz="2400" dirty="0"/>
              <a:t>The current major </a:t>
            </a:r>
            <a:r>
              <a:rPr lang="en-US" sz="2400" dirty="0" err="1"/>
              <a:t>citi</a:t>
            </a:r>
            <a:r>
              <a:rPr lang="en-US" sz="2400" dirty="0"/>
              <a:t>-bike riders fall into young male group between 18 -20 but number of female raiders increases over time as they are showing interest to start riding during the weekend.</a:t>
            </a:r>
          </a:p>
        </p:txBody>
      </p:sp>
      <p:pic>
        <p:nvPicPr>
          <p:cNvPr id="5" name="Content Placeholder 4" descr="A close up of a logo&#10;&#10;Description automatically generated">
            <a:extLst>
              <a:ext uri="{FF2B5EF4-FFF2-40B4-BE49-F238E27FC236}">
                <a16:creationId xmlns:a16="http://schemas.microsoft.com/office/drawing/2014/main" id="{ED754266-48CF-47CA-AB00-2D6FCBB6F640}"/>
              </a:ext>
            </a:extLst>
          </p:cNvPr>
          <p:cNvPicPr>
            <a:picLocks noGrp="1" noChangeAspect="1"/>
          </p:cNvPicPr>
          <p:nvPr>
            <p:ph idx="1"/>
          </p:nvPr>
        </p:nvPicPr>
        <p:blipFill>
          <a:blip r:embed="rId3"/>
          <a:stretch>
            <a:fillRect/>
          </a:stretch>
        </p:blipFill>
        <p:spPr>
          <a:xfrm>
            <a:off x="6255345" y="643465"/>
            <a:ext cx="4318315" cy="5397897"/>
          </a:xfrm>
          <a:prstGeom prst="roundRect">
            <a:avLst>
              <a:gd name="adj" fmla="val 3876"/>
            </a:avLst>
          </a:prstGeom>
          <a:ln>
            <a:solidFill>
              <a:schemeClr val="accent1"/>
            </a:solidFill>
          </a:ln>
          <a:effectLst/>
        </p:spPr>
      </p:pic>
    </p:spTree>
    <p:extLst>
      <p:ext uri="{BB962C8B-B14F-4D97-AF65-F5344CB8AC3E}">
        <p14:creationId xmlns:p14="http://schemas.microsoft.com/office/powerpoint/2010/main" val="3076439057"/>
      </p:ext>
    </p:extLst>
  </p:cSld>
  <p:clrMapOvr>
    <a:overrideClrMapping bg1="lt1" tx1="dk1" bg2="lt2" tx2="dk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Freeform 6">
            <a:extLst>
              <a:ext uri="{FF2B5EF4-FFF2-40B4-BE49-F238E27FC236}">
                <a16:creationId xmlns:a16="http://schemas.microsoft.com/office/drawing/2014/main" id="{133F8CB7-795C-4272-9073-64D8CF97F2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3" name="Rectangle 22">
            <a:extLst>
              <a:ext uri="{FF2B5EF4-FFF2-40B4-BE49-F238E27FC236}">
                <a16:creationId xmlns:a16="http://schemas.microsoft.com/office/drawing/2014/main" id="{B7743172-17A8-4FA4-8434-B813E03B76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23">
            <a:extLst>
              <a:ext uri="{FF2B5EF4-FFF2-40B4-BE49-F238E27FC236}">
                <a16:creationId xmlns:a16="http://schemas.microsoft.com/office/drawing/2014/main" id="{4CE1233C-FD2F-489E-BFDE-086F5FED64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4637005" cy="6858000"/>
          </a:xfrm>
          <a:custGeom>
            <a:avLst/>
            <a:gdLst>
              <a:gd name="connsiteX0" fmla="*/ 0 w 4637005"/>
              <a:gd name="connsiteY0" fmla="*/ 0 h 6858000"/>
              <a:gd name="connsiteX1" fmla="*/ 4637005 w 4637005"/>
              <a:gd name="connsiteY1" fmla="*/ 0 h 6858000"/>
              <a:gd name="connsiteX2" fmla="*/ 4637005 w 4637005"/>
              <a:gd name="connsiteY2" fmla="*/ 1900238 h 6858000"/>
              <a:gd name="connsiteX3" fmla="*/ 4266589 w 4637005"/>
              <a:gd name="connsiteY3" fmla="*/ 2178050 h 6858000"/>
              <a:gd name="connsiteX4" fmla="*/ 4262355 w 4637005"/>
              <a:gd name="connsiteY4" fmla="*/ 2184400 h 6858000"/>
              <a:gd name="connsiteX5" fmla="*/ 4256005 w 4637005"/>
              <a:gd name="connsiteY5" fmla="*/ 2193925 h 6858000"/>
              <a:gd name="connsiteX6" fmla="*/ 4249655 w 4637005"/>
              <a:gd name="connsiteY6" fmla="*/ 2201863 h 6858000"/>
              <a:gd name="connsiteX7" fmla="*/ 4249655 w 4637005"/>
              <a:gd name="connsiteY7" fmla="*/ 2211388 h 6858000"/>
              <a:gd name="connsiteX8" fmla="*/ 4249655 w 4637005"/>
              <a:gd name="connsiteY8" fmla="*/ 2220913 h 6858000"/>
              <a:gd name="connsiteX9" fmla="*/ 4256005 w 4637005"/>
              <a:gd name="connsiteY9" fmla="*/ 2228850 h 6858000"/>
              <a:gd name="connsiteX10" fmla="*/ 4262355 w 4637005"/>
              <a:gd name="connsiteY10" fmla="*/ 2238375 h 6858000"/>
              <a:gd name="connsiteX11" fmla="*/ 4266589 w 4637005"/>
              <a:gd name="connsiteY11" fmla="*/ 2244725 h 6858000"/>
              <a:gd name="connsiteX12" fmla="*/ 4637005 w 4637005"/>
              <a:gd name="connsiteY12" fmla="*/ 2522538 h 6858000"/>
              <a:gd name="connsiteX13" fmla="*/ 4637005 w 4637005"/>
              <a:gd name="connsiteY13" fmla="*/ 6858000 h 6858000"/>
              <a:gd name="connsiteX14" fmla="*/ 0 w 4637005"/>
              <a:gd name="connsiteY1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637005" h="6858000">
                <a:moveTo>
                  <a:pt x="0" y="0"/>
                </a:moveTo>
                <a:lnTo>
                  <a:pt x="4637005" y="0"/>
                </a:lnTo>
                <a:lnTo>
                  <a:pt x="4637005" y="1900238"/>
                </a:lnTo>
                <a:lnTo>
                  <a:pt x="4266589" y="2178050"/>
                </a:lnTo>
                <a:lnTo>
                  <a:pt x="4262355" y="2184400"/>
                </a:lnTo>
                <a:lnTo>
                  <a:pt x="4256005" y="2193925"/>
                </a:lnTo>
                <a:lnTo>
                  <a:pt x="4249655" y="2201863"/>
                </a:lnTo>
                <a:lnTo>
                  <a:pt x="4249655" y="2211388"/>
                </a:lnTo>
                <a:lnTo>
                  <a:pt x="4249655" y="2220913"/>
                </a:lnTo>
                <a:lnTo>
                  <a:pt x="4256005" y="2228850"/>
                </a:lnTo>
                <a:lnTo>
                  <a:pt x="4262355" y="2238375"/>
                </a:lnTo>
                <a:lnTo>
                  <a:pt x="4266589" y="2244725"/>
                </a:lnTo>
                <a:lnTo>
                  <a:pt x="4637005" y="2522538"/>
                </a:lnTo>
                <a:lnTo>
                  <a:pt x="4637005" y="6858000"/>
                </a:lnTo>
                <a:lnTo>
                  <a:pt x="0" y="6858000"/>
                </a:lnTo>
                <a:close/>
              </a:path>
            </a:pathLst>
          </a:custGeom>
          <a:blipFill>
            <a:blip r:embed="rId2">
              <a:duotone>
                <a:schemeClr val="accent1">
                  <a:tint val="98000"/>
                  <a:lumMod val="102000"/>
                </a:schemeClr>
                <a:schemeClr val="accent1">
                  <a:shade val="98000"/>
                  <a:lumMod val="98000"/>
                </a:schemeClr>
              </a:duotone>
            </a:blip>
            <a:tile tx="0" ty="0" sx="100000" sy="100000" flip="none" algn="tl"/>
          </a:blipFill>
          <a:ln>
            <a:headEnd/>
            <a:tailEnd/>
          </a:ln>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EB70013B-1F33-0149-8B81-F68787CF0887}"/>
              </a:ext>
            </a:extLst>
          </p:cNvPr>
          <p:cNvSpPr>
            <a:spLocks noGrp="1"/>
          </p:cNvSpPr>
          <p:nvPr>
            <p:ph type="title"/>
          </p:nvPr>
        </p:nvSpPr>
        <p:spPr>
          <a:xfrm>
            <a:off x="451514" y="1800225"/>
            <a:ext cx="3444211" cy="4241136"/>
          </a:xfrm>
        </p:spPr>
        <p:txBody>
          <a:bodyPr vert="horz" lIns="91440" tIns="45720" rIns="91440" bIns="45720" rtlCol="0" anchor="t">
            <a:normAutofit/>
          </a:bodyPr>
          <a:lstStyle/>
          <a:p>
            <a:r>
              <a:rPr lang="en-US" sz="2400" dirty="0"/>
              <a:t>The 1st and 2nd peak hours during a day would usually be 7-8 AM and 5-6 PM season-regardless.</a:t>
            </a:r>
          </a:p>
        </p:txBody>
      </p:sp>
      <p:pic>
        <p:nvPicPr>
          <p:cNvPr id="16" name="Content Placeholder 15" descr="A close up of a map&#10;&#10;Description automatically generated">
            <a:extLst>
              <a:ext uri="{FF2B5EF4-FFF2-40B4-BE49-F238E27FC236}">
                <a16:creationId xmlns:a16="http://schemas.microsoft.com/office/drawing/2014/main" id="{F182B79E-D777-4D30-9D8E-B4E05BBE9C68}"/>
              </a:ext>
            </a:extLst>
          </p:cNvPr>
          <p:cNvPicPr>
            <a:picLocks noGrp="1" noChangeAspect="1"/>
          </p:cNvPicPr>
          <p:nvPr>
            <p:ph idx="1"/>
          </p:nvPr>
        </p:nvPicPr>
        <p:blipFill>
          <a:blip r:embed="rId3"/>
          <a:stretch>
            <a:fillRect/>
          </a:stretch>
        </p:blipFill>
        <p:spPr>
          <a:xfrm>
            <a:off x="5363311" y="643465"/>
            <a:ext cx="6102384" cy="5397897"/>
          </a:xfrm>
          <a:prstGeom prst="roundRect">
            <a:avLst>
              <a:gd name="adj" fmla="val 3876"/>
            </a:avLst>
          </a:prstGeom>
          <a:ln>
            <a:solidFill>
              <a:schemeClr val="accent1"/>
            </a:solidFill>
          </a:ln>
          <a:effectLst/>
        </p:spPr>
      </p:pic>
    </p:spTree>
    <p:extLst>
      <p:ext uri="{BB962C8B-B14F-4D97-AF65-F5344CB8AC3E}">
        <p14:creationId xmlns:p14="http://schemas.microsoft.com/office/powerpoint/2010/main" val="4192748501"/>
      </p:ext>
    </p:extLst>
  </p:cSld>
  <p:clrMapOvr>
    <a:overrideClrMapping bg1="lt1" tx1="dk1" bg2="lt2" tx2="dk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 name="Freeform 6">
            <a:extLst>
              <a:ext uri="{FF2B5EF4-FFF2-40B4-BE49-F238E27FC236}">
                <a16:creationId xmlns:a16="http://schemas.microsoft.com/office/drawing/2014/main" id="{133F8CB7-795C-4272-9073-64D8CF97F2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32" name="Rectangle 31">
            <a:extLst>
              <a:ext uri="{FF2B5EF4-FFF2-40B4-BE49-F238E27FC236}">
                <a16:creationId xmlns:a16="http://schemas.microsoft.com/office/drawing/2014/main" id="{B7743172-17A8-4FA4-8434-B813E03B76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eform 23">
            <a:extLst>
              <a:ext uri="{FF2B5EF4-FFF2-40B4-BE49-F238E27FC236}">
                <a16:creationId xmlns:a16="http://schemas.microsoft.com/office/drawing/2014/main" id="{4CE1233C-FD2F-489E-BFDE-086F5FED64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4637005" cy="6858000"/>
          </a:xfrm>
          <a:custGeom>
            <a:avLst/>
            <a:gdLst>
              <a:gd name="connsiteX0" fmla="*/ 0 w 4637005"/>
              <a:gd name="connsiteY0" fmla="*/ 0 h 6858000"/>
              <a:gd name="connsiteX1" fmla="*/ 4637005 w 4637005"/>
              <a:gd name="connsiteY1" fmla="*/ 0 h 6858000"/>
              <a:gd name="connsiteX2" fmla="*/ 4637005 w 4637005"/>
              <a:gd name="connsiteY2" fmla="*/ 1900238 h 6858000"/>
              <a:gd name="connsiteX3" fmla="*/ 4266589 w 4637005"/>
              <a:gd name="connsiteY3" fmla="*/ 2178050 h 6858000"/>
              <a:gd name="connsiteX4" fmla="*/ 4262355 w 4637005"/>
              <a:gd name="connsiteY4" fmla="*/ 2184400 h 6858000"/>
              <a:gd name="connsiteX5" fmla="*/ 4256005 w 4637005"/>
              <a:gd name="connsiteY5" fmla="*/ 2193925 h 6858000"/>
              <a:gd name="connsiteX6" fmla="*/ 4249655 w 4637005"/>
              <a:gd name="connsiteY6" fmla="*/ 2201863 h 6858000"/>
              <a:gd name="connsiteX7" fmla="*/ 4249655 w 4637005"/>
              <a:gd name="connsiteY7" fmla="*/ 2211388 h 6858000"/>
              <a:gd name="connsiteX8" fmla="*/ 4249655 w 4637005"/>
              <a:gd name="connsiteY8" fmla="*/ 2220913 h 6858000"/>
              <a:gd name="connsiteX9" fmla="*/ 4256005 w 4637005"/>
              <a:gd name="connsiteY9" fmla="*/ 2228850 h 6858000"/>
              <a:gd name="connsiteX10" fmla="*/ 4262355 w 4637005"/>
              <a:gd name="connsiteY10" fmla="*/ 2238375 h 6858000"/>
              <a:gd name="connsiteX11" fmla="*/ 4266589 w 4637005"/>
              <a:gd name="connsiteY11" fmla="*/ 2244725 h 6858000"/>
              <a:gd name="connsiteX12" fmla="*/ 4637005 w 4637005"/>
              <a:gd name="connsiteY12" fmla="*/ 2522538 h 6858000"/>
              <a:gd name="connsiteX13" fmla="*/ 4637005 w 4637005"/>
              <a:gd name="connsiteY13" fmla="*/ 6858000 h 6858000"/>
              <a:gd name="connsiteX14" fmla="*/ 0 w 4637005"/>
              <a:gd name="connsiteY1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637005" h="6858000">
                <a:moveTo>
                  <a:pt x="0" y="0"/>
                </a:moveTo>
                <a:lnTo>
                  <a:pt x="4637005" y="0"/>
                </a:lnTo>
                <a:lnTo>
                  <a:pt x="4637005" y="1900238"/>
                </a:lnTo>
                <a:lnTo>
                  <a:pt x="4266589" y="2178050"/>
                </a:lnTo>
                <a:lnTo>
                  <a:pt x="4262355" y="2184400"/>
                </a:lnTo>
                <a:lnTo>
                  <a:pt x="4256005" y="2193925"/>
                </a:lnTo>
                <a:lnTo>
                  <a:pt x="4249655" y="2201863"/>
                </a:lnTo>
                <a:lnTo>
                  <a:pt x="4249655" y="2211388"/>
                </a:lnTo>
                <a:lnTo>
                  <a:pt x="4249655" y="2220913"/>
                </a:lnTo>
                <a:lnTo>
                  <a:pt x="4256005" y="2228850"/>
                </a:lnTo>
                <a:lnTo>
                  <a:pt x="4262355" y="2238375"/>
                </a:lnTo>
                <a:lnTo>
                  <a:pt x="4266589" y="2244725"/>
                </a:lnTo>
                <a:lnTo>
                  <a:pt x="4637005" y="2522538"/>
                </a:lnTo>
                <a:lnTo>
                  <a:pt x="4637005" y="6858000"/>
                </a:lnTo>
                <a:lnTo>
                  <a:pt x="0" y="6858000"/>
                </a:lnTo>
                <a:close/>
              </a:path>
            </a:pathLst>
          </a:custGeom>
          <a:blipFill>
            <a:blip r:embed="rId2">
              <a:duotone>
                <a:schemeClr val="accent1">
                  <a:tint val="98000"/>
                  <a:lumMod val="102000"/>
                </a:schemeClr>
                <a:schemeClr val="accent1">
                  <a:shade val="98000"/>
                  <a:lumMod val="98000"/>
                </a:schemeClr>
              </a:duotone>
            </a:blip>
            <a:tile tx="0" ty="0" sx="100000" sy="100000" flip="none" algn="tl"/>
          </a:blipFill>
          <a:ln>
            <a:headEnd/>
            <a:tailEnd/>
          </a:ln>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EB70013B-1F33-0149-8B81-F68787CF0887}"/>
              </a:ext>
            </a:extLst>
          </p:cNvPr>
          <p:cNvSpPr>
            <a:spLocks noGrp="1"/>
          </p:cNvSpPr>
          <p:nvPr>
            <p:ph type="title"/>
          </p:nvPr>
        </p:nvSpPr>
        <p:spPr>
          <a:xfrm>
            <a:off x="451514" y="959514"/>
            <a:ext cx="3444211" cy="4241136"/>
          </a:xfrm>
        </p:spPr>
        <p:txBody>
          <a:bodyPr vert="horz" lIns="91440" tIns="45720" rIns="91440" bIns="45720" rtlCol="0" anchor="t">
            <a:noAutofit/>
          </a:bodyPr>
          <a:lstStyle/>
          <a:p>
            <a:r>
              <a:rPr lang="en-US" sz="2000" dirty="0"/>
              <a:t>As the temperature gets cold as winter begins, people tend not to ride as well because of the lack of comfort individuals face when riding in low temperatures. Therefore, at some point the ridership does not grow. However, the total amount of annual member have been kept increased over time in 2018.</a:t>
            </a:r>
            <a:br>
              <a:rPr lang="en-US" sz="2000" dirty="0"/>
            </a:br>
            <a:br>
              <a:rPr lang="en-US" sz="2000" dirty="0"/>
            </a:br>
            <a:endParaRPr lang="en-US" sz="2000" dirty="0"/>
          </a:p>
        </p:txBody>
      </p:sp>
      <p:pic>
        <p:nvPicPr>
          <p:cNvPr id="6" name="Content Placeholder 5" descr="A close up of a map&#10;&#10;Description automatically generated">
            <a:extLst>
              <a:ext uri="{FF2B5EF4-FFF2-40B4-BE49-F238E27FC236}">
                <a16:creationId xmlns:a16="http://schemas.microsoft.com/office/drawing/2014/main" id="{C1190C69-BDBA-4B2B-A6A0-87852962A39C}"/>
              </a:ext>
            </a:extLst>
          </p:cNvPr>
          <p:cNvPicPr>
            <a:picLocks noGrp="1" noChangeAspect="1"/>
          </p:cNvPicPr>
          <p:nvPr>
            <p:ph idx="1"/>
          </p:nvPr>
        </p:nvPicPr>
        <p:blipFill>
          <a:blip r:embed="rId3"/>
          <a:stretch>
            <a:fillRect/>
          </a:stretch>
        </p:blipFill>
        <p:spPr>
          <a:xfrm>
            <a:off x="5280472" y="725498"/>
            <a:ext cx="6268062" cy="5233830"/>
          </a:xfrm>
          <a:prstGeom prst="roundRect">
            <a:avLst>
              <a:gd name="adj" fmla="val 3876"/>
            </a:avLst>
          </a:prstGeom>
          <a:ln>
            <a:solidFill>
              <a:schemeClr val="accent1"/>
            </a:solidFill>
          </a:ln>
          <a:effectLst/>
        </p:spPr>
      </p:pic>
    </p:spTree>
    <p:extLst>
      <p:ext uri="{BB962C8B-B14F-4D97-AF65-F5344CB8AC3E}">
        <p14:creationId xmlns:p14="http://schemas.microsoft.com/office/powerpoint/2010/main" val="1859889686"/>
      </p:ext>
    </p:extLst>
  </p:cSld>
  <p:clrMapOvr>
    <a:overrideClrMapping bg1="lt1" tx1="dk1" bg2="lt2" tx2="dk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9" name="Freeform 6">
            <a:extLst>
              <a:ext uri="{FF2B5EF4-FFF2-40B4-BE49-F238E27FC236}">
                <a16:creationId xmlns:a16="http://schemas.microsoft.com/office/drawing/2014/main" id="{133F8CB7-795C-4272-9073-64D8CF97F2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41" name="Rectangle 40">
            <a:extLst>
              <a:ext uri="{FF2B5EF4-FFF2-40B4-BE49-F238E27FC236}">
                <a16:creationId xmlns:a16="http://schemas.microsoft.com/office/drawing/2014/main" id="{B7743172-17A8-4FA4-8434-B813E03B76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Freeform 23">
            <a:extLst>
              <a:ext uri="{FF2B5EF4-FFF2-40B4-BE49-F238E27FC236}">
                <a16:creationId xmlns:a16="http://schemas.microsoft.com/office/drawing/2014/main" id="{4CE1233C-FD2F-489E-BFDE-086F5FED64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4637005" cy="6858000"/>
          </a:xfrm>
          <a:custGeom>
            <a:avLst/>
            <a:gdLst>
              <a:gd name="connsiteX0" fmla="*/ 0 w 4637005"/>
              <a:gd name="connsiteY0" fmla="*/ 0 h 6858000"/>
              <a:gd name="connsiteX1" fmla="*/ 4637005 w 4637005"/>
              <a:gd name="connsiteY1" fmla="*/ 0 h 6858000"/>
              <a:gd name="connsiteX2" fmla="*/ 4637005 w 4637005"/>
              <a:gd name="connsiteY2" fmla="*/ 1900238 h 6858000"/>
              <a:gd name="connsiteX3" fmla="*/ 4266589 w 4637005"/>
              <a:gd name="connsiteY3" fmla="*/ 2178050 h 6858000"/>
              <a:gd name="connsiteX4" fmla="*/ 4262355 w 4637005"/>
              <a:gd name="connsiteY4" fmla="*/ 2184400 h 6858000"/>
              <a:gd name="connsiteX5" fmla="*/ 4256005 w 4637005"/>
              <a:gd name="connsiteY5" fmla="*/ 2193925 h 6858000"/>
              <a:gd name="connsiteX6" fmla="*/ 4249655 w 4637005"/>
              <a:gd name="connsiteY6" fmla="*/ 2201863 h 6858000"/>
              <a:gd name="connsiteX7" fmla="*/ 4249655 w 4637005"/>
              <a:gd name="connsiteY7" fmla="*/ 2211388 h 6858000"/>
              <a:gd name="connsiteX8" fmla="*/ 4249655 w 4637005"/>
              <a:gd name="connsiteY8" fmla="*/ 2220913 h 6858000"/>
              <a:gd name="connsiteX9" fmla="*/ 4256005 w 4637005"/>
              <a:gd name="connsiteY9" fmla="*/ 2228850 h 6858000"/>
              <a:gd name="connsiteX10" fmla="*/ 4262355 w 4637005"/>
              <a:gd name="connsiteY10" fmla="*/ 2238375 h 6858000"/>
              <a:gd name="connsiteX11" fmla="*/ 4266589 w 4637005"/>
              <a:gd name="connsiteY11" fmla="*/ 2244725 h 6858000"/>
              <a:gd name="connsiteX12" fmla="*/ 4637005 w 4637005"/>
              <a:gd name="connsiteY12" fmla="*/ 2522538 h 6858000"/>
              <a:gd name="connsiteX13" fmla="*/ 4637005 w 4637005"/>
              <a:gd name="connsiteY13" fmla="*/ 6858000 h 6858000"/>
              <a:gd name="connsiteX14" fmla="*/ 0 w 4637005"/>
              <a:gd name="connsiteY1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637005" h="6858000">
                <a:moveTo>
                  <a:pt x="0" y="0"/>
                </a:moveTo>
                <a:lnTo>
                  <a:pt x="4637005" y="0"/>
                </a:lnTo>
                <a:lnTo>
                  <a:pt x="4637005" y="1900238"/>
                </a:lnTo>
                <a:lnTo>
                  <a:pt x="4266589" y="2178050"/>
                </a:lnTo>
                <a:lnTo>
                  <a:pt x="4262355" y="2184400"/>
                </a:lnTo>
                <a:lnTo>
                  <a:pt x="4256005" y="2193925"/>
                </a:lnTo>
                <a:lnTo>
                  <a:pt x="4249655" y="2201863"/>
                </a:lnTo>
                <a:lnTo>
                  <a:pt x="4249655" y="2211388"/>
                </a:lnTo>
                <a:lnTo>
                  <a:pt x="4249655" y="2220913"/>
                </a:lnTo>
                <a:lnTo>
                  <a:pt x="4256005" y="2228850"/>
                </a:lnTo>
                <a:lnTo>
                  <a:pt x="4262355" y="2238375"/>
                </a:lnTo>
                <a:lnTo>
                  <a:pt x="4266589" y="2244725"/>
                </a:lnTo>
                <a:lnTo>
                  <a:pt x="4637005" y="2522538"/>
                </a:lnTo>
                <a:lnTo>
                  <a:pt x="4637005" y="6858000"/>
                </a:lnTo>
                <a:lnTo>
                  <a:pt x="0" y="6858000"/>
                </a:lnTo>
                <a:close/>
              </a:path>
            </a:pathLst>
          </a:custGeom>
          <a:blipFill>
            <a:blip r:embed="rId2">
              <a:duotone>
                <a:schemeClr val="accent1">
                  <a:tint val="98000"/>
                  <a:lumMod val="102000"/>
                </a:schemeClr>
                <a:schemeClr val="accent1">
                  <a:shade val="98000"/>
                  <a:lumMod val="98000"/>
                </a:schemeClr>
              </a:duotone>
            </a:blip>
            <a:tile tx="0" ty="0" sx="100000" sy="100000" flip="none" algn="tl"/>
          </a:blipFill>
          <a:ln>
            <a:headEnd/>
            <a:tailEnd/>
          </a:ln>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EB70013B-1F33-0149-8B81-F68787CF0887}"/>
              </a:ext>
            </a:extLst>
          </p:cNvPr>
          <p:cNvSpPr>
            <a:spLocks noGrp="1"/>
          </p:cNvSpPr>
          <p:nvPr>
            <p:ph type="title"/>
          </p:nvPr>
        </p:nvSpPr>
        <p:spPr>
          <a:xfrm>
            <a:off x="451514" y="1800225"/>
            <a:ext cx="3444211" cy="4241136"/>
          </a:xfrm>
        </p:spPr>
        <p:txBody>
          <a:bodyPr vert="horz" lIns="91440" tIns="45720" rIns="91440" bIns="45720" rtlCol="0" anchor="t">
            <a:normAutofit fontScale="90000"/>
          </a:bodyPr>
          <a:lstStyle/>
          <a:p>
            <a:pPr>
              <a:lnSpc>
                <a:spcPct val="90000"/>
              </a:lnSpc>
            </a:pPr>
            <a:r>
              <a:rPr lang="en-US" b="0" dirty="0"/>
              <a:t>More and more people choose to live in Jersey City and work in Manhattan.</a:t>
            </a:r>
            <a:br>
              <a:rPr lang="en-US" b="0" dirty="0"/>
            </a:br>
            <a:br>
              <a:rPr lang="en-US" sz="1800" dirty="0"/>
            </a:br>
            <a:endParaRPr lang="en-US" sz="1800" dirty="0"/>
          </a:p>
        </p:txBody>
      </p:sp>
      <p:pic>
        <p:nvPicPr>
          <p:cNvPr id="7" name="Content Placeholder 6" descr="A close up of a map&#10;&#10;Description automatically generated">
            <a:extLst>
              <a:ext uri="{FF2B5EF4-FFF2-40B4-BE49-F238E27FC236}">
                <a16:creationId xmlns:a16="http://schemas.microsoft.com/office/drawing/2014/main" id="{D7B9758C-10F5-4AD0-A163-6487E2D8C121}"/>
              </a:ext>
            </a:extLst>
          </p:cNvPr>
          <p:cNvPicPr>
            <a:picLocks noGrp="1" noChangeAspect="1"/>
          </p:cNvPicPr>
          <p:nvPr>
            <p:ph idx="1"/>
          </p:nvPr>
        </p:nvPicPr>
        <p:blipFill>
          <a:blip r:embed="rId3"/>
          <a:stretch>
            <a:fillRect/>
          </a:stretch>
        </p:blipFill>
        <p:spPr>
          <a:xfrm>
            <a:off x="5018655" y="294641"/>
            <a:ext cx="6860123" cy="6156960"/>
          </a:xfrm>
          <a:prstGeom prst="roundRect">
            <a:avLst>
              <a:gd name="adj" fmla="val 3876"/>
            </a:avLst>
          </a:prstGeom>
          <a:ln>
            <a:solidFill>
              <a:schemeClr val="accent1"/>
            </a:solidFill>
          </a:ln>
          <a:effectLst/>
        </p:spPr>
      </p:pic>
    </p:spTree>
    <p:extLst>
      <p:ext uri="{BB962C8B-B14F-4D97-AF65-F5344CB8AC3E}">
        <p14:creationId xmlns:p14="http://schemas.microsoft.com/office/powerpoint/2010/main" val="614115254"/>
      </p:ext>
    </p:extLst>
  </p:cSld>
  <p:clrMapOvr>
    <a:overrideClrMapping bg1="lt1" tx1="dk1" bg2="lt2" tx2="dk2" accent1="accent1" accent2="accent2" accent3="accent3" accent4="accent4" accent5="accent5" accent6="accent6" hlink="hlink" folHlink="folHlink"/>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Quotable">
  <a:themeElements>
    <a:clrScheme name="Quotable">
      <a:dk1>
        <a:sysClr val="windowText" lastClr="000000"/>
      </a:dk1>
      <a:lt1>
        <a:sysClr val="window" lastClr="FFFFFF"/>
      </a:lt1>
      <a:dk2>
        <a:srgbClr val="212121"/>
      </a:dk2>
      <a:lt2>
        <a:srgbClr val="636363"/>
      </a:lt2>
      <a:accent1>
        <a:srgbClr val="00C6BB"/>
      </a:accent1>
      <a:accent2>
        <a:srgbClr val="6FEBA0"/>
      </a:accent2>
      <a:accent3>
        <a:srgbClr val="B6DF5E"/>
      </a:accent3>
      <a:accent4>
        <a:srgbClr val="EFB251"/>
      </a:accent4>
      <a:accent5>
        <a:srgbClr val="EF755F"/>
      </a:accent5>
      <a:accent6>
        <a:srgbClr val="ED515C"/>
      </a:accent6>
      <a:hlink>
        <a:srgbClr val="8F8F8F"/>
      </a:hlink>
      <a:folHlink>
        <a:srgbClr val="A5A5A5"/>
      </a:folHlink>
    </a:clrScheme>
    <a:fontScheme name="Quotable">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Quotable">
      <a:fillStyleLst>
        <a:solidFill>
          <a:schemeClr val="phClr"/>
        </a:solidFill>
        <a:gradFill rotWithShape="1">
          <a:gsLst>
            <a:gs pos="0">
              <a:schemeClr val="phClr">
                <a:tint val="80000"/>
                <a:lumMod val="105000"/>
              </a:schemeClr>
            </a:gs>
            <a:gs pos="100000">
              <a:schemeClr val="phClr">
                <a:tint val="90000"/>
              </a:schemeClr>
            </a:gs>
          </a:gsLst>
          <a:lin ang="5400000" scaled="0"/>
        </a:gradFill>
        <a:blipFill rotWithShape="1">
          <a:blip xmlns:r="http://schemas.openxmlformats.org/officeDocument/2006/relationships" r:embed="rId1">
            <a:duotone>
              <a:schemeClr val="phClr">
                <a:tint val="98000"/>
                <a:lumMod val="102000"/>
              </a:schemeClr>
              <a:schemeClr val="phClr">
                <a:shade val="98000"/>
                <a:lumMod val="98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effectStyle>
        <a:effectStyle>
          <a:effectLst>
            <a:innerShdw blurRad="63500" dist="25400" dir="13500000">
              <a:srgbClr val="000000">
                <a:alpha val="75000"/>
              </a:srgbClr>
            </a:innerShdw>
          </a:effectLst>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Quotable" id="{39EC5628-30ED-4578-ACD8-9820EDB8E15A}" vid="{6F3559E9-1A4C-49D8-94D4-F41003531C4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50</TotalTime>
  <Words>283</Words>
  <Application>Microsoft Office PowerPoint</Application>
  <PresentationFormat>Widescreen</PresentationFormat>
  <Paragraphs>17</Paragraphs>
  <Slides>13</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13</vt:i4>
      </vt:variant>
    </vt:vector>
  </HeadingPairs>
  <TitlesOfParts>
    <vt:vector size="17" baseType="lpstr">
      <vt:lpstr>Calibri</vt:lpstr>
      <vt:lpstr>Century Gothic</vt:lpstr>
      <vt:lpstr>Wingdings 2</vt:lpstr>
      <vt:lpstr>Quotable</vt:lpstr>
      <vt:lpstr>Citi Bike Analytics</vt:lpstr>
      <vt:lpstr>PowerPoint Presentation</vt:lpstr>
      <vt:lpstr>About The Data</vt:lpstr>
      <vt:lpstr>   Cleaning Data</vt:lpstr>
      <vt:lpstr>The current major citi-bike riders fall into young male group between 18 -20 but number of female raiders increases over time as they are showing interest to start riding during the weekend. </vt:lpstr>
      <vt:lpstr>The current major citi-bike riders fall into young male group between 18 -20 but number of female raiders increases over time as they are showing interest to start riding during the weekend.</vt:lpstr>
      <vt:lpstr>The 1st and 2nd peak hours during a day would usually be 7-8 AM and 5-6 PM season-regardless.</vt:lpstr>
      <vt:lpstr>As the temperature gets cold as winter begins, people tend not to ride as well because of the lack of comfort individuals face when riding in low temperatures. Therefore, at some point the ridership does not grow. However, the total amount of annual member have been kept increased over time in 2018.  </vt:lpstr>
      <vt:lpstr>More and more people choose to live in Jersey City and work in Manhattan.  </vt:lpstr>
      <vt:lpstr>Limitation   There were 7% user did not provide gender information and most of them (14%) are weekend users so we will not be able to tell if female are more willing to ride on the weekend then they do on weekdays, but we may still determine that male user are the dominant customer at all time.   </vt:lpstr>
      <vt:lpstr>Bubble Chart</vt:lpstr>
      <vt:lpstr>Playable Time Series Chart</vt:lpstr>
      <vt:lpstr>Heroku Deployment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Citi Bike Analytics</dc:title>
  <dc:creator>muhlis Çokadar</dc:creator>
  <cp:lastModifiedBy>muhlis Çokadar</cp:lastModifiedBy>
  <cp:revision>3</cp:revision>
  <dcterms:created xsi:type="dcterms:W3CDTF">2019-03-25T17:00:25Z</dcterms:created>
  <dcterms:modified xsi:type="dcterms:W3CDTF">2019-03-25T17:51:09Z</dcterms:modified>
</cp:coreProperties>
</file>